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75" r:id="rId3"/>
    <p:sldId id="402" r:id="rId4"/>
    <p:sldId id="304" r:id="rId5"/>
    <p:sldId id="365" r:id="rId6"/>
    <p:sldId id="379" r:id="rId7"/>
    <p:sldId id="406" r:id="rId8"/>
    <p:sldId id="410" r:id="rId9"/>
    <p:sldId id="305" r:id="rId10"/>
    <p:sldId id="352" r:id="rId11"/>
    <p:sldId id="391" r:id="rId12"/>
    <p:sldId id="403" r:id="rId13"/>
    <p:sldId id="404" r:id="rId14"/>
    <p:sldId id="415" r:id="rId15"/>
    <p:sldId id="416" r:id="rId16"/>
    <p:sldId id="417" r:id="rId17"/>
    <p:sldId id="405" r:id="rId18"/>
    <p:sldId id="370" r:id="rId19"/>
    <p:sldId id="302" r:id="rId20"/>
    <p:sldId id="387" r:id="rId21"/>
    <p:sldId id="413" r:id="rId22"/>
    <p:sldId id="398" r:id="rId23"/>
    <p:sldId id="414" r:id="rId24"/>
    <p:sldId id="401" r:id="rId25"/>
    <p:sldId id="411" r:id="rId26"/>
    <p:sldId id="418" r:id="rId27"/>
    <p:sldId id="277" r:id="rId28"/>
  </p:sldIdLst>
  <p:sldSz cx="12192000" cy="6858000"/>
  <p:notesSz cx="6858000" cy="9144000"/>
  <p:embeddedFontLst>
    <p:embeddedFont>
      <p:font typeface="KoPubWorld돋움체 Bold" panose="020B0600000101010101" charset="-127"/>
      <p:bold r:id="rId30"/>
    </p:embeddedFont>
    <p:embeddedFont>
      <p:font typeface="Arial Unicode MS" panose="020B0604020202020204" pitchFamily="50" charset="-127"/>
      <p:regular r:id="rId31"/>
    </p:embeddedFont>
    <p:embeddedFont>
      <p:font typeface="Cambria Math" panose="02040503050406030204" pitchFamily="18" charset="0"/>
      <p:regular r:id="rId32"/>
    </p:embeddedFont>
    <p:embeddedFont>
      <p:font typeface="KoPub돋움체 Bold" panose="02020603020101020101" pitchFamily="18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nzy choi" initials="ec" lastIdx="1" clrIdx="0">
    <p:extLst>
      <p:ext uri="{19B8F6BF-5375-455C-9EA6-DF929625EA0E}">
        <p15:presenceInfo xmlns:p15="http://schemas.microsoft.com/office/powerpoint/2012/main" userId="a4220afaa9a770f3" providerId="Windows Live"/>
      </p:ext>
    </p:extLst>
  </p:cmAuthor>
  <p:cmAuthor id="2" name="김남석" initials="김" lastIdx="1" clrIdx="1">
    <p:extLst>
      <p:ext uri="{19B8F6BF-5375-455C-9EA6-DF929625EA0E}">
        <p15:presenceInfo xmlns:p15="http://schemas.microsoft.com/office/powerpoint/2012/main" userId="김남석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F5597"/>
    <a:srgbClr val="3B3838"/>
    <a:srgbClr val="002060"/>
    <a:srgbClr val="DEEBF7"/>
    <a:srgbClr val="40404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4" autoAdjust="0"/>
    <p:restoredTop sz="69104" autoAdjust="0"/>
  </p:normalViewPr>
  <p:slideViewPr>
    <p:cSldViewPr snapToGrid="0" showGuides="1">
      <p:cViewPr varScale="1">
        <p:scale>
          <a:sx n="78" d="100"/>
          <a:sy n="78" d="100"/>
        </p:scale>
        <p:origin x="2178" y="7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02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D6418-4EE9-413B-BCEB-F58405F61BA7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058F-C04A-4F1F-BA3A-B49F924CB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9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6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추출한 공간 개폐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정보</a:t>
            </a:r>
            <a:r>
              <a:rPr lang="en-US" altLang="ko-KR" baseline="0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Mask condition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군중 밀집도 정보를 사용하여</a:t>
            </a:r>
            <a:endParaRPr lang="en-US" altLang="ko-KR" dirty="0"/>
          </a:p>
          <a:p>
            <a:r>
              <a:rPr lang="ko-KR" altLang="en-US" dirty="0"/>
              <a:t>위험도를 측정하였습니다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위의 세가지 사항에 대한 위험도 점수를 합산하여 총 위험</a:t>
            </a:r>
            <a:r>
              <a:rPr lang="ko-KR" altLang="en-US" baseline="0" dirty="0"/>
              <a:t> 등급을 산출하였습니다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우선 마스크 착용이 감염 위험을 </a:t>
            </a:r>
            <a:r>
              <a:rPr lang="en-US" altLang="ko-KR" baseline="0" dirty="0"/>
              <a:t>85% </a:t>
            </a:r>
            <a:r>
              <a:rPr lang="ko-KR" altLang="en-US" baseline="0" dirty="0"/>
              <a:t>낮춘다는 연구 결과와 </a:t>
            </a:r>
            <a:endParaRPr lang="en-US" altLang="ko-KR" baseline="0" dirty="0"/>
          </a:p>
          <a:p>
            <a:r>
              <a:rPr lang="ko-KR" altLang="en-US" baseline="0" dirty="0" err="1"/>
              <a:t>물리적거리</a:t>
            </a:r>
            <a:r>
              <a:rPr lang="ko-KR" altLang="en-US" baseline="0" dirty="0"/>
              <a:t> </a:t>
            </a:r>
            <a:r>
              <a:rPr lang="en-US" altLang="ko-KR" baseline="0" dirty="0"/>
              <a:t>1m</a:t>
            </a:r>
            <a:r>
              <a:rPr lang="ko-KR" altLang="en-US" baseline="0" dirty="0"/>
              <a:t>를 유지하는 것 만으로 감염 위험이 </a:t>
            </a:r>
            <a:r>
              <a:rPr lang="en-US" altLang="ko-KR" baseline="0" dirty="0"/>
              <a:t>82% </a:t>
            </a:r>
            <a:r>
              <a:rPr lang="ko-KR" altLang="en-US" baseline="0" dirty="0"/>
              <a:t>감소한다 는 연구 결과를 토대로</a:t>
            </a:r>
            <a:endParaRPr lang="en-US" altLang="ko-KR" baseline="0" dirty="0"/>
          </a:p>
          <a:p>
            <a:r>
              <a:rPr lang="ko-KR" altLang="en-US" dirty="0" err="1"/>
              <a:t>산출식을</a:t>
            </a:r>
            <a:r>
              <a:rPr lang="ko-KR" altLang="en-US" dirty="0"/>
              <a:t> 세웠고 </a:t>
            </a:r>
            <a:endParaRPr lang="en-US" altLang="ko-KR" dirty="0"/>
          </a:p>
          <a:p>
            <a:r>
              <a:rPr lang="ko-KR" altLang="en-US" dirty="0"/>
              <a:t>공간 개폐의 경우 실내외에 따른 감염 위험에 대해 수치적인 공식</a:t>
            </a:r>
            <a:r>
              <a:rPr lang="ko-KR" altLang="en-US" baseline="0" dirty="0"/>
              <a:t> 연구 결과가 없어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우리 나라 집단 감염 사례를 중심으로 추산하여 </a:t>
            </a:r>
            <a:r>
              <a:rPr lang="en-US" altLang="ko-KR" baseline="0" dirty="0"/>
              <a:t>1.5</a:t>
            </a:r>
            <a:r>
              <a:rPr lang="ko-KR" altLang="en-US" baseline="0" dirty="0"/>
              <a:t>의 가중치를 두는 것으로 지정하였으나 </a:t>
            </a:r>
            <a:endParaRPr lang="en-US" altLang="ko-KR" baseline="0" dirty="0"/>
          </a:p>
          <a:p>
            <a:r>
              <a:rPr lang="ko-KR" altLang="en-US" baseline="0" dirty="0"/>
              <a:t>추후에 연구 결과가 나오면 수정할 예정입니다</a:t>
            </a:r>
            <a:r>
              <a:rPr lang="en-US" altLang="ko-KR" baseline="0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609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먼저 데모 영상을 보여드리도록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0058F-C04A-4F1F-BA3A-B49F924CB1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50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두 개의 영상을 이용하여 실험을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실생활에서 체온 감지의 목적으로 사용중인 열 감지 카메라와 비슷한 구도를 가진 뉴스 영상들을 사용하여 실세 사용 시와 유사한 결과를 보여주고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국내만 나오는 것이 아닌 해외도 포함되어</a:t>
            </a:r>
            <a:r>
              <a:rPr lang="ko-KR" altLang="en-US" baseline="0" dirty="0"/>
              <a:t> 있고 다양한 마스크를 착용한 영상을 이용하여 다양한 상황에 대해서도 잘 적용된다는 것을 확인할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다수의 인원이 밀접하게 있어서 사람의 형태나 마스크가 완전하게</a:t>
            </a:r>
            <a:r>
              <a:rPr lang="en-US" altLang="ko-KR" baseline="0" dirty="0"/>
              <a:t> </a:t>
            </a:r>
            <a:r>
              <a:rPr lang="ko-KR" altLang="en-US" baseline="0" dirty="0"/>
              <a:t>나오지 않고 마스크의 종류도 다양한 영상을 이용하였습니다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한가지 개선사항으로는 처음 영상의 우측 하단에 수화통역사도 인식되어 위험도 계산에 포함되었다는 점입니다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68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데모 영상에서 얻은 실험 결과는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 상단부터 </a:t>
            </a:r>
            <a:r>
              <a:rPr lang="en-US" altLang="ko-KR" dirty="0"/>
              <a:t>lower</a:t>
            </a:r>
            <a:r>
              <a:rPr lang="en-US" altLang="ko-KR" baseline="0" dirty="0"/>
              <a:t> risk, medium risk, high risk, very high risk</a:t>
            </a:r>
            <a:r>
              <a:rPr lang="ko-KR" altLang="en-US" baseline="0" dirty="0"/>
              <a:t>의 결과를 보여주고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672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데모 영상에 해당하는 결과에 대해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데모 영상에는 안 나왔지만 프로그램이 실행되면 가장 먼저 공간 개폐 여부를 확인하여 실내인지 실외인지를 검사합니다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종료하기전까지 지속적으로 마스크 착용 상태와 군중밀집도를 감지하여 위험도 점수 계산을 위한 파라미터들을 전달해줍니다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통하여 계산되 위험도 점수 및 등급과 계산에 사용된 파라미터들이 화면에 표시되어</a:t>
            </a:r>
            <a:endParaRPr lang="en-US" altLang="ko-KR" dirty="0"/>
          </a:p>
          <a:p>
            <a:r>
              <a:rPr lang="ko-KR" altLang="en-US" dirty="0"/>
              <a:t>사용하는 사람들로 하여금 확인할 수 있게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데모 영상에서 다양한 조건들에 대해서도 결과를 얻을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다양한 국적의 사람들과 각기 다른 색깔과 모양에 대한 마스크에 대해서도 잘 적용되고 있다는 점을 확인할 수 있었습니다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다수의 인원이 밀접해 있어 완전하게 보이지 않는 사람과 마스크에 대해서도 일정 부분 이상이 보이면 감지가 되고 있는 모습을 확인할 수 있었습니다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48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29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Whitney"/>
              </a:rPr>
              <a:t>지정한 타겟과 밀접 접촉한 사람들의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Whitney"/>
              </a:rPr>
              <a:t>id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Whitney"/>
              </a:rPr>
              <a:t>를 저장하여 실제로 </a:t>
            </a:r>
            <a:r>
              <a:rPr lang="ko-KR" altLang="en-US" b="0" i="0" dirty="0" err="1">
                <a:solidFill>
                  <a:srgbClr val="DCDDDE"/>
                </a:solidFill>
                <a:effectLst/>
                <a:latin typeface="Whitney"/>
              </a:rPr>
              <a:t>확진자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Whitney"/>
              </a:rPr>
              <a:t> 발생시 자동으로 밀접 접촉자를 산정할 수 있도록 한다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Whitney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79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관련 연구입니다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19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질병 전파 위험도 산출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위험도 산출은 수학적 모델링에 기반해 이루어졌습니다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천연두가 얼마나 어떻게 전파되었는지 확률적으로 분석한 베르누이의 연구에서 출발해</a:t>
            </a:r>
            <a:endParaRPr lang="en-US" altLang="ko-KR" dirty="0"/>
          </a:p>
          <a:p>
            <a:r>
              <a:rPr lang="ko-KR" altLang="en-US" dirty="0"/>
              <a:t>감염 </a:t>
            </a:r>
            <a:r>
              <a:rPr lang="ko-KR" altLang="en-US" dirty="0" err="1"/>
              <a:t>가능자</a:t>
            </a:r>
            <a:r>
              <a:rPr lang="en-US" altLang="ko-KR" dirty="0"/>
              <a:t>, </a:t>
            </a:r>
            <a:r>
              <a:rPr lang="ko-KR" altLang="en-US" dirty="0"/>
              <a:t>감염자</a:t>
            </a:r>
            <a:r>
              <a:rPr lang="en-US" altLang="ko-KR" dirty="0"/>
              <a:t>, </a:t>
            </a:r>
            <a:r>
              <a:rPr lang="ko-KR" altLang="en-US" dirty="0" err="1"/>
              <a:t>면역자</a:t>
            </a:r>
            <a:r>
              <a:rPr lang="ko-KR" altLang="en-US" dirty="0"/>
              <a:t> 엔티티끼리 확률적으로 어떻게 변환되는지를 토대로 모델링하는 </a:t>
            </a:r>
            <a:r>
              <a:rPr lang="en-US" altLang="ko-KR" dirty="0"/>
              <a:t>SIR </a:t>
            </a:r>
            <a:r>
              <a:rPr lang="ko-KR" altLang="en-US" dirty="0"/>
              <a:t>모델이 발표되었습니다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후 </a:t>
            </a:r>
            <a:r>
              <a:rPr lang="en-US" altLang="ko-KR" dirty="0"/>
              <a:t>SIR </a:t>
            </a:r>
            <a:r>
              <a:rPr lang="ko-KR" altLang="en-US" dirty="0"/>
              <a:t>모델을 기반으로 재감염자나 잠복기 감염자 엔티티가 추가 된 다양한 모델들이 발표</a:t>
            </a:r>
            <a:r>
              <a:rPr lang="en-US" altLang="ko-KR" dirty="0"/>
              <a:t>, </a:t>
            </a:r>
            <a:r>
              <a:rPr lang="ko-KR" altLang="en-US" dirty="0"/>
              <a:t>사용되고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수학적 모델링 방식은 전 지구적</a:t>
            </a:r>
            <a:r>
              <a:rPr lang="en-US" altLang="ko-KR" dirty="0"/>
              <a:t>, </a:t>
            </a:r>
            <a:r>
              <a:rPr lang="ko-KR" altLang="en-US" dirty="0"/>
              <a:t>국가적인 큰 규모에서는 설명 가능한 결과를 도출해내지만</a:t>
            </a:r>
            <a:r>
              <a:rPr lang="en-US" altLang="ko-KR" dirty="0"/>
              <a:t>, </a:t>
            </a:r>
            <a:r>
              <a:rPr lang="ko-KR" altLang="en-US" dirty="0"/>
              <a:t>국소적인 장소에서는 설명하기 힘든 한계를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엔티티간 변환이 이루어지는 확률 값</a:t>
            </a:r>
            <a:r>
              <a:rPr lang="en-US" altLang="ko-KR" dirty="0"/>
              <a:t>, </a:t>
            </a:r>
            <a:r>
              <a:rPr lang="ko-KR" altLang="en-US" dirty="0"/>
              <a:t>예를 들어 감염률</a:t>
            </a:r>
            <a:r>
              <a:rPr lang="en-US" altLang="ko-KR" dirty="0"/>
              <a:t>, </a:t>
            </a:r>
            <a:r>
              <a:rPr lang="ko-KR" altLang="en-US" dirty="0"/>
              <a:t>회복률과 같은 값들이 한번에 찾아지지 않고 질병의 전파 중 계속해서 찾아가야 하는 어려움이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35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관련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사람과 마스크 감지를 위해 해당 모델과 데이터셋을 탐색했습니다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실시간 적용이 가능한 </a:t>
            </a:r>
            <a:r>
              <a:rPr lang="en-US" altLang="ko-KR" dirty="0"/>
              <a:t>Object Detection model</a:t>
            </a:r>
            <a:r>
              <a:rPr lang="ko-KR" altLang="en-US" dirty="0"/>
              <a:t>을 탐색해 본 결과 </a:t>
            </a:r>
            <a:r>
              <a:rPr lang="en-US" altLang="ko-KR" dirty="0"/>
              <a:t>SSD</a:t>
            </a:r>
            <a:r>
              <a:rPr lang="ko-KR" altLang="en-US" dirty="0"/>
              <a:t>와 </a:t>
            </a:r>
            <a:r>
              <a:rPr lang="en-US" altLang="ko-KR" dirty="0"/>
              <a:t>Yolo</a:t>
            </a:r>
            <a:r>
              <a:rPr lang="ko-KR" altLang="en-US" dirty="0"/>
              <a:t>를 찾게 되었고</a:t>
            </a:r>
            <a:r>
              <a:rPr lang="en-US" altLang="ko-KR" dirty="0"/>
              <a:t>, </a:t>
            </a:r>
            <a:r>
              <a:rPr lang="ko-KR" altLang="en-US" dirty="0"/>
              <a:t>실험해보았습니다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사람의 각 엔티티 탐지가 아닌 </a:t>
            </a:r>
            <a:r>
              <a:rPr lang="en-US" altLang="ko-KR" dirty="0"/>
              <a:t>Crowd Density Estimation </a:t>
            </a:r>
            <a:r>
              <a:rPr lang="ko-KR" altLang="en-US" dirty="0"/>
              <a:t>결과가 어떻게 활용될 수 있을지 알기 위해 </a:t>
            </a:r>
            <a:r>
              <a:rPr lang="en-US" altLang="ko-KR" dirty="0"/>
              <a:t>Bayesian Crowd Counting</a:t>
            </a:r>
            <a:r>
              <a:rPr lang="ko-KR" altLang="en-US" dirty="0"/>
              <a:t>실험을 수행해 결과와 </a:t>
            </a:r>
            <a:r>
              <a:rPr lang="en-US" altLang="ko-KR" dirty="0"/>
              <a:t>Heatmap</a:t>
            </a:r>
            <a:r>
              <a:rPr lang="ko-KR" altLang="en-US" dirty="0"/>
              <a:t>을 도출해보았습니다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 Person Detection 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활용될 수 있는 </a:t>
            </a:r>
            <a:r>
              <a:rPr lang="en-US" altLang="ko-KR" dirty="0"/>
              <a:t>Dataset</a:t>
            </a:r>
            <a:r>
              <a:rPr lang="ko-KR" altLang="en-US" dirty="0"/>
              <a:t>을 탐색해 본 결과 </a:t>
            </a:r>
            <a:r>
              <a:rPr lang="en-US" altLang="ko-KR" dirty="0" err="1"/>
              <a:t>Imagenet</a:t>
            </a:r>
            <a:r>
              <a:rPr lang="ko-KR" altLang="en-US" dirty="0"/>
              <a:t>과 </a:t>
            </a:r>
            <a:r>
              <a:rPr lang="en-US" altLang="ko-KR" dirty="0"/>
              <a:t>MS Coco Dataset</a:t>
            </a:r>
            <a:r>
              <a:rPr lang="ko-KR" altLang="en-US" dirty="0"/>
              <a:t>을 확보했습니다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Mask Detection</a:t>
            </a:r>
            <a:r>
              <a:rPr lang="ko-KR" altLang="en-US" dirty="0"/>
              <a:t>의 경우</a:t>
            </a:r>
            <a:r>
              <a:rPr lang="en-US" altLang="ko-KR" dirty="0"/>
              <a:t>, Covid-19 </a:t>
            </a:r>
            <a:r>
              <a:rPr lang="ko-KR" altLang="en-US" dirty="0"/>
              <a:t>이후 다양한 </a:t>
            </a:r>
            <a:r>
              <a:rPr lang="en-US" altLang="ko-KR" dirty="0"/>
              <a:t>Mask Detection Image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  <a:r>
              <a:rPr lang="ko-KR" altLang="en-US" dirty="0"/>
              <a:t>이 </a:t>
            </a:r>
            <a:r>
              <a:rPr lang="ko-KR" altLang="en-US" dirty="0" err="1"/>
              <a:t>공개되어있음을</a:t>
            </a:r>
            <a:r>
              <a:rPr lang="ko-KR" altLang="en-US" dirty="0"/>
              <a:t>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28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Scene Detection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실내</a:t>
            </a:r>
            <a:r>
              <a:rPr lang="en-US" altLang="ko-KR" dirty="0"/>
              <a:t>/</a:t>
            </a:r>
            <a:r>
              <a:rPr lang="ko-KR" altLang="en-US" dirty="0"/>
              <a:t>실외 감지가 위험도 산출에 큰 요소로 작용하므로</a:t>
            </a:r>
            <a:r>
              <a:rPr lang="en-US" altLang="ko-KR" dirty="0"/>
              <a:t>, </a:t>
            </a:r>
            <a:r>
              <a:rPr lang="ko-KR" altLang="en-US" dirty="0"/>
              <a:t>실내 실외여부를 감지하는 </a:t>
            </a:r>
            <a:r>
              <a:rPr lang="en-US" altLang="ko-KR" dirty="0"/>
              <a:t>Model</a:t>
            </a:r>
            <a:r>
              <a:rPr lang="ko-KR" altLang="en-US" dirty="0"/>
              <a:t>을 탐색하였습니다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과거의 경우</a:t>
            </a:r>
            <a:r>
              <a:rPr lang="en-US" altLang="ko-KR" dirty="0"/>
              <a:t>, Texture</a:t>
            </a:r>
            <a:r>
              <a:rPr lang="ko-KR" altLang="en-US" dirty="0"/>
              <a:t>나 </a:t>
            </a:r>
            <a:r>
              <a:rPr lang="en-US" altLang="ko-KR" dirty="0"/>
              <a:t>Color</a:t>
            </a:r>
            <a:r>
              <a:rPr lang="ko-KR" altLang="en-US" dirty="0"/>
              <a:t>를 추출해</a:t>
            </a:r>
            <a:r>
              <a:rPr lang="en-US" altLang="ko-KR" dirty="0"/>
              <a:t>, </a:t>
            </a:r>
            <a:r>
              <a:rPr lang="ko-KR" altLang="en-US" dirty="0"/>
              <a:t>해당 값들을 비교하여 결과를 도출하는 방식을 사용한 것을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최근에는 </a:t>
            </a:r>
            <a:r>
              <a:rPr lang="en-US" altLang="ko-KR" dirty="0"/>
              <a:t>CNN</a:t>
            </a:r>
            <a:r>
              <a:rPr lang="ko-KR" altLang="en-US" dirty="0"/>
              <a:t>을 활용해 각 환경의 특징을 추출해 비교하는 구조를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구조를 가진 가장 잘</a:t>
            </a:r>
            <a:r>
              <a:rPr lang="en-US" altLang="ko-KR" dirty="0"/>
              <a:t> </a:t>
            </a:r>
            <a:r>
              <a:rPr lang="ko-KR" altLang="en-US" dirty="0"/>
              <a:t>활용되고 있는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다음은 </a:t>
            </a:r>
            <a:r>
              <a:rPr lang="en-US" altLang="ko-KR" dirty="0"/>
              <a:t>Places365-cnn </a:t>
            </a:r>
            <a:r>
              <a:rPr lang="ko-KR" altLang="en-US" dirty="0"/>
              <a:t>모델의 실험 결과 및 예시입니다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덧붙여 </a:t>
            </a:r>
            <a:r>
              <a:rPr lang="en-US" altLang="ko-KR" dirty="0"/>
              <a:t>Scene Detection Dataset</a:t>
            </a:r>
            <a:r>
              <a:rPr lang="ko-KR" altLang="en-US" dirty="0"/>
              <a:t>도 </a:t>
            </a:r>
            <a:r>
              <a:rPr lang="en-US" altLang="ko-KR" dirty="0"/>
              <a:t>Places365 </a:t>
            </a:r>
            <a:r>
              <a:rPr lang="ko-KR" altLang="en-US" dirty="0"/>
              <a:t>외 다른</a:t>
            </a:r>
            <a:r>
              <a:rPr lang="en-US" altLang="ko-KR" dirty="0"/>
              <a:t> </a:t>
            </a:r>
            <a:r>
              <a:rPr lang="ko-KR" altLang="en-US" dirty="0"/>
              <a:t>데이터셋도 탐색하였습니다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49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모델로는 현재 </a:t>
            </a:r>
            <a:r>
              <a:rPr lang="en-US" altLang="ko-KR" baseline="0" dirty="0"/>
              <a:t>image detection </a:t>
            </a:r>
            <a:r>
              <a:rPr lang="ko-KR" altLang="en-US" baseline="0" dirty="0"/>
              <a:t>과정이 가장 단순하여 가장 빠른 처리 속도를 보여주는 </a:t>
            </a:r>
            <a:endParaRPr lang="en-US" altLang="ko-KR" baseline="0" dirty="0"/>
          </a:p>
          <a:p>
            <a:r>
              <a:rPr lang="en-US" altLang="ko-KR" baseline="0" dirty="0"/>
              <a:t>Yolo v4</a:t>
            </a:r>
            <a:r>
              <a:rPr lang="ko-KR" altLang="en-US" baseline="0" dirty="0"/>
              <a:t>를 사용했고</a:t>
            </a:r>
            <a:r>
              <a:rPr lang="en-US" altLang="ko-KR" baseline="0" dirty="0"/>
              <a:t>,  </a:t>
            </a:r>
            <a:r>
              <a:rPr lang="ko-KR" altLang="en-US" baseline="0" dirty="0"/>
              <a:t>이 모델과 가장 잘 호환되는 </a:t>
            </a:r>
            <a:r>
              <a:rPr lang="en-US" altLang="ko-KR" baseline="0" dirty="0" err="1"/>
              <a:t>darknet</a:t>
            </a:r>
            <a:r>
              <a:rPr lang="en-US" altLang="ko-KR" baseline="0" dirty="0"/>
              <a:t> framework</a:t>
            </a:r>
            <a:r>
              <a:rPr lang="ko-KR" altLang="en-US" baseline="0" dirty="0"/>
              <a:t>에서 프로젝트를 </a:t>
            </a:r>
            <a:endParaRPr lang="en-US" altLang="ko-KR" baseline="0" dirty="0"/>
          </a:p>
          <a:p>
            <a:r>
              <a:rPr lang="ko-KR" altLang="en-US" baseline="0" dirty="0"/>
              <a:t>진행했습니다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학습을 위한 </a:t>
            </a:r>
            <a:r>
              <a:rPr lang="en-US" altLang="ko-KR" baseline="0" dirty="0"/>
              <a:t>class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person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가지 </a:t>
            </a:r>
            <a:r>
              <a:rPr lang="en-US" altLang="ko-KR" baseline="0" dirty="0"/>
              <a:t>mask condition</a:t>
            </a:r>
            <a:r>
              <a:rPr lang="ko-KR" altLang="en-US" baseline="0" dirty="0"/>
              <a:t>을 포함하였고</a:t>
            </a:r>
            <a:endParaRPr lang="en-US" altLang="ko-KR" baseline="0" dirty="0"/>
          </a:p>
          <a:p>
            <a:r>
              <a:rPr lang="ko-KR" altLang="en-US" baseline="0" dirty="0"/>
              <a:t>학습 </a:t>
            </a:r>
            <a:r>
              <a:rPr lang="ko-KR" altLang="en-US" baseline="0" dirty="0" err="1"/>
              <a:t>데이터셋은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1000</a:t>
            </a:r>
            <a:r>
              <a:rPr lang="ko-KR" altLang="en-US" baseline="0" dirty="0"/>
              <a:t>장 이상을 사용하였습니다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30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Covid</a:t>
            </a:r>
            <a:r>
              <a:rPr lang="en-US" altLang="ko-KR" baseline="0" dirty="0"/>
              <a:t> – 19 </a:t>
            </a:r>
            <a:r>
              <a:rPr lang="ko-KR" altLang="en-US" baseline="0" dirty="0"/>
              <a:t>전파 위험도 산출에 사용할 영상의 </a:t>
            </a:r>
            <a:r>
              <a:rPr lang="en-US" altLang="ko-KR" baseline="0" dirty="0"/>
              <a:t>indoor/ outdoor </a:t>
            </a:r>
            <a:r>
              <a:rPr lang="ko-KR" altLang="en-US" baseline="0" dirty="0"/>
              <a:t>정보를 구하기 위해 </a:t>
            </a:r>
            <a:endParaRPr lang="en-US" altLang="ko-KR" baseline="0" dirty="0"/>
          </a:p>
          <a:p>
            <a:r>
              <a:rPr lang="ko-KR" altLang="en-US" dirty="0"/>
              <a:t>프로그램 실행 시</a:t>
            </a:r>
            <a:r>
              <a:rPr lang="en-US" altLang="ko-KR" dirty="0"/>
              <a:t>, </a:t>
            </a:r>
            <a:r>
              <a:rPr lang="ko-KR" altLang="en-US" dirty="0"/>
              <a:t>영상의 초기 </a:t>
            </a:r>
            <a:r>
              <a:rPr lang="en-US" altLang="ko-KR" dirty="0"/>
              <a:t>frame</a:t>
            </a:r>
            <a:r>
              <a:rPr lang="ko-KR" altLang="en-US" dirty="0"/>
              <a:t>을 </a:t>
            </a:r>
            <a:r>
              <a:rPr lang="en-US" altLang="ko-KR" dirty="0"/>
              <a:t>scene</a:t>
            </a:r>
            <a:r>
              <a:rPr lang="en-US" altLang="ko-KR" baseline="0" dirty="0"/>
              <a:t> recognition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input</a:t>
            </a:r>
            <a:r>
              <a:rPr lang="ko-KR" altLang="en-US" baseline="0" dirty="0"/>
              <a:t>으로 넣어 주었고 </a:t>
            </a:r>
            <a:endParaRPr lang="en-US" altLang="ko-KR" baseline="0" dirty="0"/>
          </a:p>
          <a:p>
            <a:r>
              <a:rPr lang="ko-KR" altLang="en-US" baseline="0" dirty="0"/>
              <a:t>이에 대한 </a:t>
            </a:r>
            <a:r>
              <a:rPr lang="en-US" altLang="ko-KR" baseline="0" dirty="0"/>
              <a:t>output </a:t>
            </a:r>
            <a:r>
              <a:rPr lang="ko-KR" altLang="en-US" baseline="0" dirty="0"/>
              <a:t>정보 중에서 </a:t>
            </a:r>
            <a:r>
              <a:rPr lang="en-US" altLang="ko-KR" baseline="0" dirty="0"/>
              <a:t>indoor/outdoor </a:t>
            </a:r>
            <a:r>
              <a:rPr lang="ko-KR" altLang="en-US" baseline="0" dirty="0"/>
              <a:t>정보만 추출하여 저장한 뒤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본 프로젝트의 메인 프로그램이 실행되게끔 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678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이후에는 학습된 모델을 통해 영상</a:t>
            </a:r>
            <a:r>
              <a:rPr lang="ko-KR" altLang="en-US" baseline="0" dirty="0"/>
              <a:t> 속의 사람들과 </a:t>
            </a:r>
            <a:r>
              <a:rPr lang="en-US" altLang="ko-KR" baseline="0" dirty="0"/>
              <a:t>mask condition </a:t>
            </a:r>
            <a:r>
              <a:rPr lang="ko-KR" altLang="en-US" baseline="0" dirty="0"/>
              <a:t>을 실시간으로 탐지하여 매 순간의 </a:t>
            </a:r>
            <a:r>
              <a:rPr lang="en-US" altLang="ko-KR" baseline="0" dirty="0"/>
              <a:t>bound box</a:t>
            </a:r>
            <a:r>
              <a:rPr lang="ko-KR" altLang="en-US" baseline="0" dirty="0"/>
              <a:t>정보와 각 객체의 </a:t>
            </a:r>
            <a:r>
              <a:rPr lang="en-US" altLang="ko-KR" baseline="0" dirty="0"/>
              <a:t>count</a:t>
            </a:r>
            <a:r>
              <a:rPr lang="ko-KR" altLang="en-US" baseline="0" dirty="0"/>
              <a:t>를  추출합니다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182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</a:t>
            </a:r>
            <a:r>
              <a:rPr lang="en-US" altLang="ko-KR" baseline="0" dirty="0"/>
              <a:t> detection </a:t>
            </a:r>
            <a:r>
              <a:rPr lang="ko-KR" altLang="en-US" baseline="0" dirty="0"/>
              <a:t>된 </a:t>
            </a:r>
            <a:r>
              <a:rPr lang="en-US" altLang="ko-KR" baseline="0" dirty="0"/>
              <a:t>person </a:t>
            </a:r>
            <a:r>
              <a:rPr lang="ko-KR" altLang="en-US" baseline="0" dirty="0"/>
              <a:t>객체의 중심 </a:t>
            </a:r>
            <a:r>
              <a:rPr lang="ko-KR" altLang="en-US" baseline="0" dirty="0" err="1"/>
              <a:t>좌표끼리의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유클리디안</a:t>
            </a:r>
            <a:r>
              <a:rPr lang="ko-KR" altLang="en-US" baseline="0" dirty="0"/>
              <a:t> </a:t>
            </a:r>
            <a:r>
              <a:rPr lang="en-US" altLang="ko-KR" baseline="0" dirty="0"/>
              <a:t>distance</a:t>
            </a:r>
            <a:r>
              <a:rPr lang="ko-KR" altLang="en-US" baseline="0" dirty="0"/>
              <a:t>를 측정하여 지정한 안전 거리가 지켜지지 않은 객체들을 특정하고 </a:t>
            </a:r>
            <a:r>
              <a:rPr lang="en-US" altLang="ko-KR" baseline="0" dirty="0"/>
              <a:t>count</a:t>
            </a:r>
            <a:r>
              <a:rPr lang="ko-KR" altLang="en-US" baseline="0" dirty="0"/>
              <a:t>하였으며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dirty="0"/>
              <a:t>두 객체의 </a:t>
            </a:r>
            <a:r>
              <a:rPr lang="en-US" altLang="ko-KR" dirty="0"/>
              <a:t>bound</a:t>
            </a:r>
            <a:r>
              <a:rPr lang="en-US" altLang="ko-KR" baseline="0" dirty="0"/>
              <a:t>ing box </a:t>
            </a:r>
            <a:r>
              <a:rPr lang="ko-KR" altLang="en-US" baseline="0" dirty="0"/>
              <a:t>크기 비율을 감안하여 원근법에 의해 겹쳐지는 객체들을 예외 처리 하도록 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53B82-607C-47F7-A016-BB662E9FD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34A889-1DE2-4A68-A558-8AE96E1C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2426E-ADC4-4E18-AA6C-BB869EB5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A2366-194F-4757-936C-CE3A3739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1C92E0-F1A0-400D-A1E8-9BBF3932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4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FED1C-D1B0-4FCE-9B51-C3ACFEFF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4A2CA-A05D-4363-92E9-D0A83BB5B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3E8CC-CDCF-4422-8551-E3BD127D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56820-12F9-4B34-8569-6041ABE7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7C70C-C803-4FCB-B6A2-55BDC9C8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65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119706-876D-4FE7-9099-0CE9F3FF5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91F2F4-E235-4635-A4B3-4D0C5E852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42ED5-12CB-4185-A965-CF2CC429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EB142-1D6E-43BF-AE83-DFD1005C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DED28-78A3-4793-BE9D-6C577699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31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53B82-607C-47F7-A016-BB662E9FD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34A889-1DE2-4A68-A558-8AE96E1C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2426E-ADC4-4E18-AA6C-BB869EB5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A2366-194F-4757-936C-CE3A3739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1C92E0-F1A0-400D-A1E8-9BBF3932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594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750B1-5927-4A98-986C-1B3F4907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29B39-AAD2-453B-85E9-6DFA0830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F2898-B5C8-43EA-97A4-F57368E6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C715A0-8082-4902-A40B-12C88A6B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687485-5038-474A-9486-57E3EA6D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655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0A40C-9B4B-44EE-9D2B-C2279F00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BDCFF-7DEE-4ACE-9B23-FA3A07B34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B766C-3FEE-4125-AE87-D89DE99C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22820-DAA4-484B-AF1C-0BC8CDE7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7D995-6DCB-4D2A-9226-AD1D8CEA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55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B11E1-306C-46D1-B05D-B3500739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0D9D72-E6D8-48C1-9855-D9A99D8E6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F7F-D76C-46F1-B1A3-83B5ED83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ECAEC5-4A2F-4DD2-AE0A-B4DB8AB2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A7FE2-70DE-46EA-89E1-2910A5C7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BBB54-EB7A-46C0-876A-74868DB8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475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4DA91-03CF-440B-87C8-80FBE6184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00038-AC0A-4DC3-87B7-7357EA0FF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84E66-6096-4827-8EFD-2506D1063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EC94D-D2CF-4178-9C67-2F8EBF9D7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8A7E44-CEDE-4C9F-A7AE-29084A62C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A50B00-3CFA-44DA-ACD8-B20C47C7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62A686-7B4D-4794-BC5F-E12E9D37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81FD50-B9BE-4B4E-B214-F26ECB43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753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681BF-C5E3-4616-A2FA-4B71C7F6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252B4D-473A-4FF8-A96C-69EEA3C3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20DFA0-9B76-41FC-9BC3-516BA72B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C95E71-EE51-45B3-B543-85D7C407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982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00E7D4-E337-45BE-A753-9332D1CB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28AA4B-5CF4-4217-A2A1-227FC2E3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C1D26-4D24-45E0-B420-518A2C8F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552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A2336-5797-4AA4-9457-0142DBF2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0E70C-FD06-4890-B867-09A9D0A43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D40A62-1450-48F7-A55D-3F768B74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F1A08-D90C-4F0F-BFC5-829B7E18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62760-4EE4-46C9-B06B-D83ADCC8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61AD91-47EC-4A46-87D8-9BDF78F2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4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750B1-5927-4A98-986C-1B3F4907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29B39-AAD2-453B-85E9-6DFA0830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F2898-B5C8-43EA-97A4-F57368E6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C715A0-8082-4902-A40B-12C88A6B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687485-5038-474A-9486-57E3EA6D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4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2E97-08E5-480B-BAA3-90D49DD14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E4FA56-BB4A-48EA-B03C-B9D1006EF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5D05A-91C3-4B08-BBA7-D7A580891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DB6506-5A46-4EE9-A449-07A4C4126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EBED0-F021-4398-8E5C-19E7A09A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0A6A87-8D9C-4529-A2AD-41759C17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839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FED1C-D1B0-4FCE-9B51-C3ACFEFF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4A2CA-A05D-4363-92E9-D0A83BB5B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3E8CC-CDCF-4422-8551-E3BD127D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56820-12F9-4B34-8569-6041ABE7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7C70C-C803-4FCB-B6A2-55BDC9C8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660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119706-876D-4FE7-9099-0CE9F3FF5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91F2F4-E235-4635-A4B3-4D0C5E852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42ED5-12CB-4185-A965-CF2CC429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EB142-1D6E-43BF-AE83-DFD1005C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DED28-78A3-4793-BE9D-6C577699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601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0A40C-9B4B-44EE-9D2B-C2279F00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BDCFF-7DEE-4ACE-9B23-FA3A07B34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B766C-3FEE-4125-AE87-D89DE99C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22820-DAA4-484B-AF1C-0BC8CDE7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7D995-6DCB-4D2A-9226-AD1D8CEA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6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B11E1-306C-46D1-B05D-B3500739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0D9D72-E6D8-48C1-9855-D9A99D8E6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F7F-D76C-46F1-B1A3-83B5ED83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ECAEC5-4A2F-4DD2-AE0A-B4DB8AB2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A7FE2-70DE-46EA-89E1-2910A5C7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BBB54-EB7A-46C0-876A-74868DB8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4DA91-03CF-440B-87C8-80FBE6184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00038-AC0A-4DC3-87B7-7357EA0FF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84E66-6096-4827-8EFD-2506D1063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EC94D-D2CF-4178-9C67-2F8EBF9D7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8A7E44-CEDE-4C9F-A7AE-29084A62C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A50B00-3CFA-44DA-ACD8-B20C47C7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62A686-7B4D-4794-BC5F-E12E9D37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81FD50-B9BE-4B4E-B214-F26ECB43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01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681BF-C5E3-4616-A2FA-4B71C7F6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252B4D-473A-4FF8-A96C-69EEA3C3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20DFA0-9B76-41FC-9BC3-516BA72B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C95E71-EE51-45B3-B543-85D7C407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2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00E7D4-E337-45BE-A753-9332D1CB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28AA4B-5CF4-4217-A2A1-227FC2E3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C1D26-4D24-45E0-B420-518A2C8F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8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A2336-5797-4AA4-9457-0142DBF2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0E70C-FD06-4890-B867-09A9D0A43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D40A62-1450-48F7-A55D-3F768B74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F1A08-D90C-4F0F-BFC5-829B7E18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62760-4EE4-46C9-B06B-D83ADCC8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61AD91-47EC-4A46-87D8-9BDF78F2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53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2E97-08E5-480B-BAA3-90D49DD14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E4FA56-BB4A-48EA-B03C-B9D1006EF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5D05A-91C3-4B08-BBA7-D7A580891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DB6506-5A46-4EE9-A449-07A4C4126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EBED0-F021-4398-8E5C-19E7A09A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0A6A87-8D9C-4529-A2AD-41759C17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4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D89B53-6388-4930-B1C9-EB04F1BB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847315-B107-4492-8EAB-4DD77FB7B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F7A1E-871A-4198-972B-7C422AEA0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66EE547D-28F1-4AA5-80D7-C780E776EBE6}" type="datetimeFigureOut">
              <a:rPr lang="ko-KR" altLang="en-US" smtClean="0"/>
              <a:pPr/>
              <a:t>2020-12-05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5E316-1632-4514-97D3-CC81ED774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A85EE-B896-4F5C-B96D-FC228803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F81F37D4-45E3-4CEB-943C-E9B3D5158C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28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D89B53-6388-4930-B1C9-EB04F1BB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847315-B107-4492-8EAB-4DD77FB7B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F7A1E-871A-4198-972B-7C422AEA0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2020-12-05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5E316-1632-4514-97D3-CC81ED774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A85EE-B896-4F5C-B96D-FC228803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18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jp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e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3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4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0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30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0.m4a"/><Relationship Id="rId7" Type="http://schemas.openxmlformats.org/officeDocument/2006/relationships/image" Target="../media/image5.jpg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0.m4a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7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0.png"/><Relationship Id="rId5" Type="http://schemas.openxmlformats.org/officeDocument/2006/relationships/image" Target="../media/image5.jp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5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7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8E921F-2B6B-4C1E-AFE3-641659900C74}"/>
              </a:ext>
            </a:extLst>
          </p:cNvPr>
          <p:cNvSpPr txBox="1"/>
          <p:nvPr/>
        </p:nvSpPr>
        <p:spPr>
          <a:xfrm>
            <a:off x="4831015" y="6111557"/>
            <a:ext cx="252998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Team -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9D70E-B8BE-43C2-AC2D-72D191FC3BED}"/>
              </a:ext>
            </a:extLst>
          </p:cNvPr>
          <p:cNvSpPr txBox="1"/>
          <p:nvPr/>
        </p:nvSpPr>
        <p:spPr>
          <a:xfrm>
            <a:off x="2011676" y="2754249"/>
            <a:ext cx="8168644" cy="82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COVID-19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전파 위험도 추정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031F06-700C-491B-BB26-A2D67146A4D7}"/>
              </a:ext>
            </a:extLst>
          </p:cNvPr>
          <p:cNvGrpSpPr/>
          <p:nvPr/>
        </p:nvGrpSpPr>
        <p:grpSpPr>
          <a:xfrm>
            <a:off x="4408967" y="2133870"/>
            <a:ext cx="3374066" cy="486588"/>
            <a:chOff x="3040381" y="2607274"/>
            <a:chExt cx="6111240" cy="48658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6ACB839-FC61-4495-996D-CFFD87323954}"/>
                </a:ext>
              </a:extLst>
            </p:cNvPr>
            <p:cNvSpPr/>
            <p:nvPr/>
          </p:nvSpPr>
          <p:spPr>
            <a:xfrm>
              <a:off x="3040381" y="2607274"/>
              <a:ext cx="6111240" cy="486588"/>
            </a:xfrm>
            <a:prstGeom prst="roundRect">
              <a:avLst>
                <a:gd name="adj" fmla="val 50000"/>
              </a:avLst>
            </a:prstGeom>
            <a:solidFill>
              <a:srgbClr val="0D6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EA8A2B-DD3F-400B-B66B-E33AB8A061C4}"/>
                </a:ext>
              </a:extLst>
            </p:cNvPr>
            <p:cNvSpPr/>
            <p:nvPr/>
          </p:nvSpPr>
          <p:spPr>
            <a:xfrm>
              <a:off x="3722370" y="2669714"/>
              <a:ext cx="4759290" cy="4001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KSC2020 </a:t>
              </a:r>
              <a:r>
                <a:rPr lang="ko-KR" altLang="en-US" sz="2000" b="1" dirty="0" err="1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학부생논문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8A3C66-EE5D-4963-B665-F2A28D49E374}"/>
              </a:ext>
            </a:extLst>
          </p:cNvPr>
          <p:cNvSpPr txBox="1"/>
          <p:nvPr/>
        </p:nvSpPr>
        <p:spPr>
          <a:xfrm>
            <a:off x="3005249" y="3527565"/>
            <a:ext cx="6181500" cy="1321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물체 및 장면 감지를 사용한 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실시간 화면 분석</a:t>
            </a:r>
            <a:endParaRPr kumimoji="0" lang="en-US" altLang="ko-KR" sz="3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90317-6537-4588-8E88-08054DC744AE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AC93CE9C-BA8D-4786-94D2-3F9771A74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5"/>
    </mc:Choice>
    <mc:Fallback xmlns="">
      <p:transition spd="slow" advTm="13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67364B5-F976-46A4-B983-4FA8EE50F448}"/>
              </a:ext>
            </a:extLst>
          </p:cNvPr>
          <p:cNvGrpSpPr/>
          <p:nvPr/>
        </p:nvGrpSpPr>
        <p:grpSpPr>
          <a:xfrm>
            <a:off x="1814432" y="3077937"/>
            <a:ext cx="8363330" cy="2414615"/>
            <a:chOff x="1792398" y="2901665"/>
            <a:chExt cx="8363330" cy="24146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D81250-C950-42E4-ACF2-18C3965C4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398" y="2901665"/>
              <a:ext cx="3045078" cy="22838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50DFF5-F233-4B9C-A6E8-F1A6BB04296C}"/>
                </a:ext>
              </a:extLst>
            </p:cNvPr>
            <p:cNvSpPr txBox="1"/>
            <p:nvPr/>
          </p:nvSpPr>
          <p:spPr>
            <a:xfrm>
              <a:off x="1851235" y="5054670"/>
              <a:ext cx="30492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그림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 Bayesian Crowd Counting Heatmap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8EED59-FD16-4C46-818D-64FBCB843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2960" y="3297143"/>
              <a:ext cx="2342151" cy="175752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72B897D-833E-4CD7-BBAC-517C4C665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35111" y="3297143"/>
              <a:ext cx="2620617" cy="17575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5B3E4C-B442-4C6D-959A-AAFF3AC52AFE}"/>
                </a:ext>
              </a:extLst>
            </p:cNvPr>
            <p:cNvSpPr txBox="1"/>
            <p:nvPr/>
          </p:nvSpPr>
          <p:spPr>
            <a:xfrm>
              <a:off x="6068485" y="5054670"/>
              <a:ext cx="29049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그림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 MS COCO Dataset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중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Person 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예시</a:t>
              </a:r>
            </a:p>
          </p:txBody>
        </p:sp>
      </p:grpSp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2C5C2F-58F6-46E2-B57C-20B0A40BD1BA}"/>
              </a:ext>
            </a:extLst>
          </p:cNvPr>
          <p:cNvSpPr/>
          <p:nvPr/>
        </p:nvSpPr>
        <p:spPr>
          <a:xfrm>
            <a:off x="1340292" y="134994"/>
            <a:ext cx="279114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관련연구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 기술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338131" y="1042709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Person, Mask Detection Model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및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Dataset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9804A007-9378-4743-82A5-97ACC3787349}"/>
              </a:ext>
            </a:extLst>
          </p:cNvPr>
          <p:cNvSpPr txBox="1"/>
          <p:nvPr/>
        </p:nvSpPr>
        <p:spPr>
          <a:xfrm>
            <a:off x="353287" y="1689164"/>
            <a:ext cx="8552174" cy="153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Realtime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적용이 가능한 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Object Detection Model 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탐색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;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SSD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[1]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, YOLO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[2]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각 엔티티 감지가 아닌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Crowd Density Estimation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실험도 수행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;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Bayesian Crowd Counting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[3]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Person Class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가 포함된 다양한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Dataset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탐색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;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ImageNet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[4]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, COCO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[5]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Covid-19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이후 공개된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다양한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Mask Detection Image Dataset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탐색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15949E-AE2C-43C0-B3D9-695DAC865653}"/>
              </a:ext>
            </a:extLst>
          </p:cNvPr>
          <p:cNvGrpSpPr/>
          <p:nvPr/>
        </p:nvGrpSpPr>
        <p:grpSpPr>
          <a:xfrm>
            <a:off x="2633032" y="5700518"/>
            <a:ext cx="7149714" cy="1141246"/>
            <a:chOff x="0" y="5375229"/>
            <a:chExt cx="7149714" cy="114124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D2BDF3-8D96-4BD1-910D-DAC0CD8C9686}"/>
                </a:ext>
              </a:extLst>
            </p:cNvPr>
            <p:cNvSpPr txBox="1"/>
            <p:nvPr/>
          </p:nvSpPr>
          <p:spPr>
            <a:xfrm>
              <a:off x="0" y="5604236"/>
              <a:ext cx="71497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[2] Joseph Redmon, Santosh </a:t>
              </a:r>
              <a:r>
                <a:rPr kumimoji="0" lang="en-US" altLang="ko-K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Divvala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et al. “You Only Look Once: Unified, Real-Time Object Detection”, 2015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B93C69-E904-4B6F-8DC9-E6166F5E63FD}"/>
                </a:ext>
              </a:extLst>
            </p:cNvPr>
            <p:cNvSpPr txBox="1"/>
            <p:nvPr/>
          </p:nvSpPr>
          <p:spPr>
            <a:xfrm>
              <a:off x="0" y="5375229"/>
              <a:ext cx="57919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[1] Wei Liu, Dragomir </a:t>
              </a:r>
              <a:r>
                <a:rPr kumimoji="0" lang="en-US" altLang="ko-K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Anguelov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et al. “SSD: Single Shot </a:t>
              </a:r>
              <a:r>
                <a:rPr kumimoji="0" lang="en-US" altLang="ko-K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MultiBox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Detector”, ECCV 2016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82E490-5EC1-4118-B378-4025B7818890}"/>
                </a:ext>
              </a:extLst>
            </p:cNvPr>
            <p:cNvSpPr txBox="1"/>
            <p:nvPr/>
          </p:nvSpPr>
          <p:spPr>
            <a:xfrm>
              <a:off x="0" y="5815047"/>
              <a:ext cx="69942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[3] </a:t>
              </a:r>
              <a:r>
                <a:rPr kumimoji="0" lang="en-US" altLang="ko-K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Zhiheng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Ma, Xing Wei et al. “Bayesian Loss for Crowd Count Estimation with Point Supervision”, 2019 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3495B1-0D1F-4CEB-8010-F6D09CEE4BC0}"/>
                </a:ext>
              </a:extLst>
            </p:cNvPr>
            <p:cNvSpPr txBox="1"/>
            <p:nvPr/>
          </p:nvSpPr>
          <p:spPr>
            <a:xfrm>
              <a:off x="0" y="6044054"/>
              <a:ext cx="57791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[4]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2363A"/>
                  </a:solidFill>
                  <a:effectLst/>
                  <a:uLnTx/>
                  <a:uFillTx/>
                  <a:latin typeface="IBM Plex Sans"/>
                  <a:ea typeface="맑은 고딕" panose="020B0503020000020004" pitchFamily="50" charset="-127"/>
                  <a:cs typeface="+mn-cs"/>
                </a:rPr>
                <a:t>Deng, J., Dong, W.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et al. “</a:t>
              </a:r>
              <a:r>
                <a:rPr kumimoji="0" lang="en-US" altLang="ko-K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Imagenet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: A large-scale hierarchical image database”, 2009 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3E60EA-49B1-43BF-9F44-67FFC32A8E9F}"/>
                </a:ext>
              </a:extLst>
            </p:cNvPr>
            <p:cNvSpPr txBox="1"/>
            <p:nvPr/>
          </p:nvSpPr>
          <p:spPr>
            <a:xfrm>
              <a:off x="0" y="6254865"/>
              <a:ext cx="58881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[5]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2363A"/>
                  </a:solidFill>
                  <a:effectLst/>
                  <a:uLnTx/>
                  <a:uFillTx/>
                  <a:latin typeface="IBM Plex Sans"/>
                  <a:ea typeface="맑은 고딕" panose="020B0503020000020004" pitchFamily="50" charset="-127"/>
                  <a:cs typeface="+mn-cs"/>
                </a:rPr>
                <a:t>Tsung-Yi Lin, Michael Maire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et al. “Microsoft COCO: Common Objects in Context”, 2014 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904C075-0A02-42B5-A9B7-84766CEC5EC6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869ADF-E40F-4E43-B606-476758D30F71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61585E-25F2-4489-95A1-FB0A06A24D82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24B19A3E-E20A-49CB-8AC2-C272D1CBC6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4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41"/>
    </mc:Choice>
    <mc:Fallback xmlns="">
      <p:transition spd="slow" advTm="28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2C5C2F-58F6-46E2-B57C-20B0A40BD1BA}"/>
              </a:ext>
            </a:extLst>
          </p:cNvPr>
          <p:cNvSpPr/>
          <p:nvPr/>
        </p:nvSpPr>
        <p:spPr>
          <a:xfrm>
            <a:off x="1340292" y="134994"/>
            <a:ext cx="279114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관련연구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 기술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338131" y="1042709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Scene Detection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및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Dataset]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9804A007-9378-4743-82A5-97ACC3787349}"/>
              </a:ext>
            </a:extLst>
          </p:cNvPr>
          <p:cNvSpPr txBox="1"/>
          <p:nvPr/>
        </p:nvSpPr>
        <p:spPr>
          <a:xfrm>
            <a:off x="353287" y="1689164"/>
            <a:ext cx="8552174" cy="153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실내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실외 여부 감지하는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Model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탐색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Texture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추출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비교 방식의 과거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Model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[1]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ML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활용해 각 환경의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Feature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추출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비교하는 최근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Model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들 탐색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; Place365-CNN[2]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Places365, Open Video Scene Detection Dataset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등의 공개 데이터셋 탐색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50DFF5-F233-4B9C-A6E8-F1A6BB04296C}"/>
              </a:ext>
            </a:extLst>
          </p:cNvPr>
          <p:cNvSpPr txBox="1"/>
          <p:nvPr/>
        </p:nvSpPr>
        <p:spPr>
          <a:xfrm>
            <a:off x="1874671" y="5507677"/>
            <a:ext cx="3357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그림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Texture, Color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비교 방식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C227BC-B61E-4855-8A43-DDD8A2F2C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785" y="3590970"/>
            <a:ext cx="4770783" cy="19167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44A547-EA0B-4DCC-A132-1C8100DF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376" y="3561204"/>
            <a:ext cx="2876858" cy="191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2195FC-F234-41BC-8E78-3BAC3CCF6215}"/>
              </a:ext>
            </a:extLst>
          </p:cNvPr>
          <p:cNvSpPr txBox="1"/>
          <p:nvPr/>
        </p:nvSpPr>
        <p:spPr>
          <a:xfrm>
            <a:off x="7658235" y="5476315"/>
            <a:ext cx="3029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그림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PlacesCNN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 예시 및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CAM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이미지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1EA2C-EDD8-4042-B2D4-2B5123AA370F}"/>
              </a:ext>
            </a:extLst>
          </p:cNvPr>
          <p:cNvSpPr txBox="1"/>
          <p:nvPr/>
        </p:nvSpPr>
        <p:spPr>
          <a:xfrm>
            <a:off x="10212394" y="36904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37078B7-7F7C-4928-957B-D79662DE5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169" y="3561204"/>
            <a:ext cx="1734449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--TYPE: </a:t>
            </a:r>
            <a:r>
              <a:rPr kumimoji="0" lang="ko-KR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indoor</a:t>
            </a:r>
            <a:r>
              <a:rPr kumimoji="0" lang="ko-KR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Arial Unicode MS"/>
              <a:ea typeface="SFMono-Regular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--SCENE CATEGORIES: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Arial Unicode MS"/>
              <a:ea typeface="SFMono-Regular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0.690 -&gt; </a:t>
            </a:r>
            <a:r>
              <a:rPr kumimoji="0" lang="ko-KR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food_court</a:t>
            </a:r>
            <a:r>
              <a:rPr kumimoji="0" lang="ko-KR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Arial Unicode MS"/>
              <a:ea typeface="SFMono-Regular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0.163 -&gt; </a:t>
            </a:r>
            <a:r>
              <a:rPr kumimoji="0" lang="ko-KR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cafeteria</a:t>
            </a:r>
            <a:r>
              <a:rPr kumimoji="0" lang="ko-KR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Arial Unicode MS"/>
              <a:ea typeface="SFMono-Regular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0.033 -&gt; </a:t>
            </a:r>
            <a:r>
              <a:rPr kumimoji="0" lang="ko-KR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dining_hall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Arial Unicode MS"/>
              <a:ea typeface="SFMono-Regular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0.022 -&gt; </a:t>
            </a:r>
            <a:r>
              <a:rPr kumimoji="0" lang="ko-KR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fastfood_restaurant</a:t>
            </a:r>
            <a:r>
              <a:rPr kumimoji="0" lang="ko-KR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 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24292E"/>
              </a:solidFill>
              <a:effectLst/>
              <a:uLnTx/>
              <a:uFillTx/>
              <a:latin typeface="Arial Unicode MS"/>
              <a:ea typeface="SFMono-Regular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0.016 -&gt; </a:t>
            </a:r>
            <a:r>
              <a:rPr kumimoji="0" lang="ko-KR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Arial Unicode MS"/>
                <a:ea typeface="SFMono-Regular"/>
                <a:cs typeface="+mn-cs"/>
              </a:rPr>
              <a:t>restaurant</a:t>
            </a:r>
            <a:r>
              <a: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38BF36-9E30-40F4-A83C-2C35F57D5D4A}"/>
              </a:ext>
            </a:extLst>
          </p:cNvPr>
          <p:cNvGrpSpPr/>
          <p:nvPr/>
        </p:nvGrpSpPr>
        <p:grpSpPr>
          <a:xfrm>
            <a:off x="2114394" y="6316718"/>
            <a:ext cx="8222124" cy="519248"/>
            <a:chOff x="76274" y="6028700"/>
            <a:chExt cx="8222124" cy="5192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DC594F4-AF17-4739-B410-9365B828B2E9}"/>
                </a:ext>
              </a:extLst>
            </p:cNvPr>
            <p:cNvSpPr txBox="1"/>
            <p:nvPr/>
          </p:nvSpPr>
          <p:spPr>
            <a:xfrm>
              <a:off x="76275" y="6286338"/>
              <a:ext cx="82221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+mn-cs"/>
                </a:rPr>
                <a:t>[2] B. Zhou, A. </a:t>
              </a:r>
              <a:r>
                <a:rPr kumimoji="0" lang="en-US" altLang="ko-K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+mn-cs"/>
                </a:rPr>
                <a:t>Lapedriza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50" charset="-127"/>
                  <a:cs typeface="+mn-cs"/>
                </a:rPr>
                <a:t>, A. Khosla, A. Oliva and A. Torralba, "Places: A 10 Million Image Database for Scene Recognition”, 2018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C98F56-1395-4F3F-AEE4-5B3858A9AA7D}"/>
                </a:ext>
              </a:extLst>
            </p:cNvPr>
            <p:cNvSpPr txBox="1"/>
            <p:nvPr/>
          </p:nvSpPr>
          <p:spPr>
            <a:xfrm>
              <a:off x="76274" y="6028700"/>
              <a:ext cx="4976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[1] M. </a:t>
              </a:r>
              <a:r>
                <a:rPr kumimoji="0" lang="en-US" altLang="ko-KR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Szummer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and R. Picard, "Indoor/outdoor image classification”, 1998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B6AB597-A0CB-4614-9649-D1E83CAAA845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B2F31-ECD0-4F9E-A102-3D21AE24355E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70F83A-182A-4396-84A3-3A473DC14992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3A13D73B-0591-4AEE-9DB6-FB2956E64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1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83"/>
    </mc:Choice>
    <mc:Fallback>
      <p:transition spd="slow" advTm="27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8378AD-DC33-4875-ABB4-9126C416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45" y="2897378"/>
            <a:ext cx="2669000" cy="1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제안방법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3103EFF-354D-4687-8F76-3C2BC7486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9"/>
    </mc:Choice>
    <mc:Fallback xmlns="">
      <p:transition spd="slow" advTm="2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310373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 방법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053136" y="214088"/>
            <a:ext cx="202331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757244" y="1169623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Train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환경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및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Class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분류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244" y="2197509"/>
            <a:ext cx="68037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Image Classification model : YOLO v4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	-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Simplest and Fastest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Framework 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Darknet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914400" marR="0" lvl="2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Yolo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호환성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Classes :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Person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Mask conditions(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GOOD, BAD, NONE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Dataset : 1400+ images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Picture 2" descr="https://blog.kakaocdn.net/dn/ckxZac/btqD2bDV60p/wSwySLYx9ed2MY7nfmEPE0/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83" y="2042495"/>
            <a:ext cx="4072198" cy="31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E7AFB4-61CA-4C23-817C-17BD8DC63CA7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83BBC1-66E2-4C0F-B2D5-6E40EC6B6843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D9A41EA-27F2-4DA6-862F-76C0FD0645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73"/>
    </mc:Choice>
    <mc:Fallback xmlns="">
      <p:transition spd="slow" advTm="22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481779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 방법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Scene Recognition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6103" y="3211828"/>
            <a:ext cx="136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PlacesCNN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06478" y="3931620"/>
            <a:ext cx="2035277" cy="10471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초기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frames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20839" y="2089762"/>
            <a:ext cx="2035277" cy="10471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Scene Recognition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90955" y="3931620"/>
            <a:ext cx="2035277" cy="10471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Main program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 rot="-2400000">
            <a:off x="3832281" y="2953276"/>
            <a:ext cx="1047135" cy="49752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27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오른쪽 화살표 12"/>
          <p:cNvSpPr/>
          <p:nvPr/>
        </p:nvSpPr>
        <p:spPr>
          <a:xfrm rot="2400000">
            <a:off x="7597540" y="2963068"/>
            <a:ext cx="1047135" cy="49752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27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/>
          <p:cNvCxnSpPr>
            <a:stCxn id="6" idx="3"/>
            <a:endCxn id="11" idx="1"/>
          </p:cNvCxnSpPr>
          <p:nvPr/>
        </p:nvCxnSpPr>
        <p:spPr>
          <a:xfrm>
            <a:off x="4341755" y="4455188"/>
            <a:ext cx="3749200" cy="0"/>
          </a:xfrm>
          <a:prstGeom prst="line">
            <a:avLst/>
          </a:prstGeom>
          <a:ln>
            <a:solidFill>
              <a:srgbClr val="002060"/>
            </a:solidFill>
            <a:prstDash val="sysDot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555265" y="1120227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공간 개폐 여부 검사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D1F36-D7B5-4070-BFD6-92AAB3D511FF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22C2CB-FCA9-4D07-B8D7-509AE815BF80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ADBAEC5C-2F48-4254-AEBC-7A7EE9D99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2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9"/>
    </mc:Choice>
    <mc:Fallback xmlns="">
      <p:transition spd="slow" advTm="21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632788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 방법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Person/Face-Mask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91113" y="2893034"/>
            <a:ext cx="2035277" cy="10471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>
              <a:gsLst>
                <a:gs pos="31207">
                  <a:srgbClr val="D6E0F2"/>
                </a:gs>
                <a:gs pos="18352">
                  <a:srgbClr val="E3EAF6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Object detection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78361" y="2893033"/>
            <a:ext cx="2035277" cy="10471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>
              <a:gsLst>
                <a:gs pos="31207">
                  <a:srgbClr val="D6E0F2"/>
                </a:gs>
                <a:gs pos="18352">
                  <a:srgbClr val="E3EAF6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Object Classification &amp;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Counting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45554" y="2893034"/>
            <a:ext cx="2035277" cy="104713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>
              <a:gsLst>
                <a:gs pos="31207">
                  <a:srgbClr val="D6E0F2"/>
                </a:gs>
                <a:gs pos="18352">
                  <a:srgbClr val="E3EAF6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KoPubWorld돋움체 Bold" panose="020B0600000101010101" charset="-127"/>
                <a:ea typeface="KoPubWorld돋움체 Bold" panose="020B0600000101010101" charset="-127"/>
                <a:cs typeface="KoPubWorld돋움체 Bold" panose="020B0600000101010101" charset="-127"/>
              </a:rPr>
              <a:t>Social Distance Estimation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7556028" y="3180239"/>
            <a:ext cx="1047135" cy="49752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27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3528808" y="3180239"/>
            <a:ext cx="1047135" cy="49752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27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555265" y="1120227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사람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,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마스크 착용여부 감지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5A030-80B1-413D-9E67-75B28E8A4F99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AF4F54-F7A7-4A96-B728-BE1201A63D25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A269AAF-D84A-4EF1-AF99-7BA9A2DF6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3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7"/>
    </mc:Choice>
    <mc:Fallback xmlns="">
      <p:transition spd="slow" advTm="12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459696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 방법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Social Distancing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61239" y="2885193"/>
                <a:ext cx="5115208" cy="1478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1" hangingPunct="1">
                  <a:lnSpc>
                    <a:spcPct val="3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7E6E6">
                                <a:lumMod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𝒅𝒊𝒔𝒕</m:t>
                        </m:r>
                      </m:e>
                      <m:sub>
                        <m:r>
                          <a:rPr kumimoji="0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7E6E6">
                                <a:lumMod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𝒓𝒆𝒂𝒍</m:t>
                        </m:r>
                      </m:sub>
                    </m:sSub>
                  </m:oMath>
                </a14:m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20B0600000101010101" charset="-127"/>
                  </a:rPr>
                  <a:t> 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20B0600000101010101" charset="-127"/>
                  </a:rPr>
                  <a:t>: 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20B0600000101010101" charset="-127"/>
                  </a:rPr>
                  <a:t>영상 속 사람들 사이의 거리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20B0600000101010101" charset="-127"/>
                </a:endParaRPr>
              </a:p>
              <a:p>
                <a:pPr marL="342900" marR="0" lvl="0" indent="-34290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>
                                <a:lumMod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𝒅𝒊𝒔𝒕</m:t>
                        </m:r>
                      </m:e>
                      <m:sub>
                        <m:r>
                          <a:rPr kumimoji="0" lang="en-US" altLang="ko-KR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7E6E6">
                                <a:lumMod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𝒔𝒂𝒇𝒆</m:t>
                        </m:r>
                      </m:sub>
                    </m:sSub>
                  </m:oMath>
                </a14:m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20B0600000101010101" charset="-127"/>
                  </a:rPr>
                  <a:t> 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20B0600000101010101" charset="-127"/>
                  </a:rPr>
                  <a:t>: 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20B0600000101010101" charset="-127"/>
                  </a:rPr>
                  <a:t>사용자 지정 안전 거리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20B0600000101010101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239" y="2885193"/>
                <a:ext cx="5115208" cy="1478931"/>
              </a:xfrm>
              <a:prstGeom prst="rect">
                <a:avLst/>
              </a:prstGeom>
              <a:blipFill>
                <a:blip r:embed="rId6"/>
                <a:stretch>
                  <a:fillRect l="-1073"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78" y="2125632"/>
            <a:ext cx="5381991" cy="3555415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26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555265" y="1120227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군중 밀집도 산출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7A40C-9CB0-4FC0-9408-8928F9AA9D6A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02C2AB-2674-4B74-B273-9EACC695AC4B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603BEFC-D140-4CB1-B058-2FD25F776C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46"/>
    </mc:Choice>
    <mc:Fallback xmlns="">
      <p:transition spd="slow" advTm="20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389722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 방법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 Bold" panose="00000800000000000000" pitchFamily="2" charset="-127"/>
              </a:rPr>
              <a:t>위험도 측정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2674" y="1873533"/>
                <a:ext cx="3988693" cy="129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20B0600000101010101" charset="-127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20B0600000101010101" charset="-127"/>
                  </a:rPr>
                  <a:t>마스크 착용 상태에 대한 위험도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-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[1]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20B0600000101010101" charset="-127"/>
                  </a:rPr>
                  <a:t> 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20B0600000101010101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20B0600000101010101" charset="-127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World돋움체 Bold" panose="020B0600000101010101" charset="-127"/>
                        <a:cs typeface="KoPubWorld돋움체 Bold" panose="020B0600000101010101" charset="-127"/>
                      </a:rPr>
                      <m:t>(</m:t>
                    </m:r>
                    <m:f>
                      <m:f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World돋움체 Bold" panose="020B0600000101010101" charset="-127"/>
                            <a:cs typeface="KoPubWorld돋움체 Bold" panose="020B0600000101010101" charset="-127"/>
                          </a:rPr>
                        </m:ctrlPr>
                      </m:fPr>
                      <m:num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World돋움체 Bold" panose="020B0600000101010101" charset="-127"/>
                            <a:cs typeface="KoPubWorld돋움체 Bold" panose="020B0600000101010101" charset="-127"/>
                          </a:rPr>
                          <m:t>𝑥</m:t>
                        </m:r>
                      </m:num>
                      <m:den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World돋움체 Bold" panose="020B0600000101010101" charset="-127"/>
                            <a:cs typeface="KoPubWorld돋움체 Bold" panose="020B0600000101010101" charset="-127"/>
                          </a:rPr>
                          <m:t>𝑛</m:t>
                        </m:r>
                      </m:den>
                    </m:f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Bold" panose="020B0600000101010101" charset="-127"/>
                      </a:rPr>
                      <m:t>×1+</m:t>
                    </m:r>
                    <m:f>
                      <m:f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Bold" panose="020B0600000101010101" charset="-127"/>
                          </a:rPr>
                        </m:ctrlPr>
                      </m:fPr>
                      <m:num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Bold" panose="020B0600000101010101" charset="-127"/>
                          </a:rPr>
                          <m:t>𝑦</m:t>
                        </m:r>
                      </m:num>
                      <m:den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Bold" panose="020B0600000101010101" charset="-127"/>
                          </a:rPr>
                          <m:t>𝑛</m:t>
                        </m:r>
                      </m:den>
                    </m:f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Bold" panose="020B0600000101010101" charset="-127"/>
                      </a:rPr>
                      <m:t>×0.15)×100</m:t>
                    </m:r>
                  </m:oMath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20B0600000101010101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20B0600000101010101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74" y="1873533"/>
                <a:ext cx="3988693" cy="1293944"/>
              </a:xfrm>
              <a:prstGeom prst="rect">
                <a:avLst/>
              </a:prstGeom>
              <a:blipFill>
                <a:blip r:embed="rId6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2673" y="3078377"/>
                <a:ext cx="3795509" cy="1297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20B0600000101010101" charset="-127"/>
                </a:endParaRPr>
              </a:p>
              <a:p>
                <a:pPr marL="285750" marR="0" lvl="0" indent="-28575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20B0600000101010101" charset="-127"/>
                  </a:rPr>
                  <a:t>밀집도에 대한 위험도 산출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- [1] 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20B0600000101010101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KoPubWorld돋움체 Bold" panose="020B0600000101010101" charset="-127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oPubWorld돋움체 Bold" panose="020B0600000101010101" charset="-127"/>
                        <a:cs typeface="KoPubWorld돋움체 Bold" panose="020B0600000101010101" charset="-127"/>
                      </a:rPr>
                      <m:t>(</m:t>
                    </m:r>
                    <m:f>
                      <m:fPr>
                        <m:ctrlP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World돋움체 Bold" panose="020B0600000101010101" charset="-127"/>
                            <a:cs typeface="KoPubWorld돋움체 Bold" panose="020B0600000101010101" charset="-127"/>
                          </a:rPr>
                        </m:ctrlPr>
                      </m:fPr>
                      <m:num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World돋움체 Bold" panose="020B0600000101010101" charset="-127"/>
                            <a:cs typeface="KoPubWorld돋움체 Bold" panose="020B0600000101010101" charset="-127"/>
                          </a:rPr>
                          <m:t>𝑥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World돋움체 Bold" panose="020B0600000101010101" charset="-127"/>
                            <a:cs typeface="KoPubWorld돋움체 Bold" panose="020B0600000101010101" charset="-127"/>
                          </a:rPr>
                          <m:t>′</m:t>
                        </m:r>
                      </m:num>
                      <m:den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World돋움체 Bold" panose="020B0600000101010101" charset="-127"/>
                            <a:cs typeface="KoPubWorld돋움체 Bold" panose="020B0600000101010101" charset="-127"/>
                          </a:rPr>
                          <m:t>𝑛</m:t>
                        </m:r>
                      </m:den>
                    </m:f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Bold" panose="020B0600000101010101" charset="-127"/>
                      </a:rPr>
                      <m:t>×1+</m:t>
                    </m:r>
                    <m:f>
                      <m:fPr>
                        <m:ctrlP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Bold" panose="020B0600000101010101" charset="-127"/>
                          </a:rPr>
                        </m:ctrlPr>
                      </m:fPr>
                      <m:num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Bold" panose="020B0600000101010101" charset="-127"/>
                          </a:rPr>
                          <m:t>𝑦</m:t>
                        </m:r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Bold" panose="020B0600000101010101" charset="-127"/>
                          </a:rPr>
                          <m:t>′</m:t>
                        </m:r>
                      </m:num>
                      <m:den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Bold" panose="020B0600000101010101" charset="-127"/>
                          </a:rPr>
                          <m:t>𝑛</m:t>
                        </m:r>
                      </m:den>
                    </m:f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Bold" panose="020B0600000101010101" charset="-127"/>
                      </a:rPr>
                      <m:t>×0.1</m:t>
                    </m:r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Bold" panose="020B0600000101010101" charset="-127"/>
                      </a:rPr>
                      <m:t>8</m:t>
                    </m:r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Bold" panose="020B0600000101010101" charset="-127"/>
                      </a:rPr>
                      <m:t>)×100</m:t>
                    </m:r>
                  </m:oMath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20B0600000101010101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KoPubWorld돋움체 Bold" panose="020B0600000101010101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73" y="3078377"/>
                <a:ext cx="3795509" cy="1297150"/>
              </a:xfrm>
              <a:prstGeom prst="rect">
                <a:avLst/>
              </a:prstGeom>
              <a:blipFill>
                <a:blip r:embed="rId7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79730" y="4404317"/>
            <a:ext cx="379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20B0600000101010101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실내일 경우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 위험도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* 1.5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20B0600000101010101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8059"/>
              </p:ext>
            </p:extLst>
          </p:nvPr>
        </p:nvGraphicFramePr>
        <p:xfrm>
          <a:off x="4986666" y="2035276"/>
          <a:ext cx="6399088" cy="346587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99544">
                  <a:extLst>
                    <a:ext uri="{9D8B030D-6E8A-4147-A177-3AD203B41FA5}">
                      <a16:colId xmlns:a16="http://schemas.microsoft.com/office/drawing/2014/main" val="1885579458"/>
                    </a:ext>
                  </a:extLst>
                </a:gridCol>
                <a:gridCol w="3199544">
                  <a:extLst>
                    <a:ext uri="{9D8B030D-6E8A-4147-A177-3AD203B41FA5}">
                      <a16:colId xmlns:a16="http://schemas.microsoft.com/office/drawing/2014/main" val="1369411895"/>
                    </a:ext>
                  </a:extLst>
                </a:gridCol>
              </a:tblGrid>
              <a:tr h="577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위험 점수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등급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168517"/>
                  </a:ext>
                </a:extLst>
              </a:tr>
              <a:tr h="577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180 </a:t>
                      </a:r>
                      <a:r>
                        <a:rPr lang="ko-KR" altLang="en-US" dirty="0"/>
                        <a:t>이상</a:t>
                      </a:r>
                      <a:endParaRPr lang="en-US" altLang="ko-KR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매우 위험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40456"/>
                  </a:ext>
                </a:extLst>
              </a:tr>
              <a:tr h="577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140 </a:t>
                      </a:r>
                      <a:r>
                        <a:rPr lang="ko-KR" altLang="en-US" dirty="0"/>
                        <a:t>이상 </a:t>
                      </a:r>
                      <a:r>
                        <a:rPr lang="en-US" altLang="ko-KR" dirty="0"/>
                        <a:t>180 </a:t>
                      </a:r>
                      <a:r>
                        <a:rPr lang="ko-KR" altLang="en-US" dirty="0"/>
                        <a:t>미만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위험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41047"/>
                  </a:ext>
                </a:extLst>
              </a:tr>
              <a:tr h="577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100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이상 </a:t>
                      </a:r>
                      <a:r>
                        <a:rPr lang="en-US" altLang="ko-KR" baseline="0" dirty="0"/>
                        <a:t>140 </a:t>
                      </a:r>
                      <a:r>
                        <a:rPr lang="ko-KR" altLang="en-US" baseline="0" dirty="0"/>
                        <a:t>미만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다소 위험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765692"/>
                  </a:ext>
                </a:extLst>
              </a:tr>
              <a:tr h="577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60 </a:t>
                      </a:r>
                      <a:r>
                        <a:rPr lang="ko-KR" altLang="en-US" dirty="0"/>
                        <a:t>이상 </a:t>
                      </a:r>
                      <a:r>
                        <a:rPr lang="en-US" altLang="ko-KR" dirty="0"/>
                        <a:t>100 </a:t>
                      </a:r>
                      <a:r>
                        <a:rPr lang="ko-KR" altLang="en-US" dirty="0"/>
                        <a:t>미만</a:t>
                      </a:r>
                      <a:endParaRPr lang="en-US" altLang="ko-KR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주의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683758"/>
                  </a:ext>
                </a:extLst>
              </a:tr>
              <a:tr h="577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/>
                        <a:t>60 </a:t>
                      </a:r>
                      <a:r>
                        <a:rPr lang="ko-KR" altLang="en-US" dirty="0"/>
                        <a:t>미만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안전</a:t>
                      </a:r>
                      <a:endParaRPr lang="ko-KR" altLang="en-US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350995"/>
                  </a:ext>
                </a:extLst>
              </a:tr>
            </a:tbl>
          </a:graphicData>
        </a:graphic>
      </p:graphicFrame>
      <p:sp>
        <p:nvSpPr>
          <p:cNvPr id="14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555265" y="1120227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개별 위험도 산출 방법 및 종합 위험도 등급 표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594F4-AF17-4739-B410-9365B828B2E9}"/>
              </a:ext>
            </a:extLst>
          </p:cNvPr>
          <p:cNvSpPr txBox="1"/>
          <p:nvPr/>
        </p:nvSpPr>
        <p:spPr>
          <a:xfrm>
            <a:off x="76855" y="6222940"/>
            <a:ext cx="76498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[1] “Social Distancing - Keep a Safe Distance to Slow the Spread”, Centers for Disease Control and Prevention, 2020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36F0D-8E77-44F9-8B8F-A825ED86B493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D7516B-37DB-40EF-81BA-15B2FC164CFF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6B16DC4A-37E9-4C8A-B5AB-ACCEC00B8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1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66"/>
    </mc:Choice>
    <mc:Fallback xmlns="">
      <p:transition spd="slow" advTm="46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468378AD-DC33-4875-ABB4-9126C416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0161" y="2746769"/>
            <a:ext cx="1774525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04.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40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검증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F276DA1-C1F6-4B0C-875A-94628E21BE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3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"/>
    </mc:Choice>
    <mc:Fallback xmlns="">
      <p:transition spd="slow" advTm="1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E0A3C-2559-48C0-88EC-80D7127125BB}"/>
              </a:ext>
            </a:extLst>
          </p:cNvPr>
          <p:cNvSpPr/>
          <p:nvPr/>
        </p:nvSpPr>
        <p:spPr>
          <a:xfrm>
            <a:off x="1340292" y="134994"/>
            <a:ext cx="220605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검증</a:t>
            </a:r>
            <a:r>
              <a:rPr lang="en-US" altLang="ko-KR" sz="24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::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데모 영상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</a:t>
            </a:r>
            <a:r>
              <a:rPr lang="en-US" altLang="ko-KR" sz="2000" dirty="0"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EAM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3F4F3-C742-4D22-A349-F2E4201BFFD3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18424E-AAC6-42AD-93DE-60E9951D2C6F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cctv_sample_output">
            <a:hlinkClick r:id="" action="ppaction://media"/>
            <a:extLst>
              <a:ext uri="{FF2B5EF4-FFF2-40B4-BE49-F238E27FC236}">
                <a16:creationId xmlns:a16="http://schemas.microsoft.com/office/drawing/2014/main" id="{A1E587E3-ABA2-42D4-B337-05C9B66A2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59180" y="1485311"/>
            <a:ext cx="7717707" cy="434121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BD38B8A-6A6C-4FC5-BFEB-F2B3215E467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9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56"/>
    </mc:Choice>
    <mc:Fallback xmlns="">
      <p:transition spd="slow" advTm="21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000311-7C5B-4876-A1B8-1D3E89A8BF65}"/>
              </a:ext>
            </a:extLst>
          </p:cNvPr>
          <p:cNvSpPr txBox="1"/>
          <p:nvPr/>
        </p:nvSpPr>
        <p:spPr>
          <a:xfrm>
            <a:off x="676820" y="1439294"/>
            <a:ext cx="1838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INDEX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BFF8E4D-458D-4DA3-8BC7-89DF0CC01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464" y="2250701"/>
            <a:ext cx="1336904" cy="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01.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논문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17B20FD-C535-481A-A491-4AD6E562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1802" y="2921279"/>
            <a:ext cx="1304844" cy="107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논문 팀 소개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논문 배경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논문 소개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DF3F4B7-6089-4BB3-A65E-00AC7978F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690" y="2250701"/>
            <a:ext cx="1263166" cy="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02.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관련연구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16BB9CEC-0A59-43B0-86BC-3844757A8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217" y="2921279"/>
            <a:ext cx="1006686" cy="70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기존연구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관련기술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49630442-4520-4A5B-9ED0-5117AC9C5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3088" y="2250701"/>
            <a:ext cx="1336904" cy="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제안방법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FC5F37A0-27C4-4953-BDAC-F599CF018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684" y="2208735"/>
            <a:ext cx="1037404" cy="61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04.</a:t>
            </a:r>
            <a:r>
              <a:rPr kumimoji="0" lang="ko-KR" altLang="en-US" sz="20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검증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3749586-D608-4FFB-B4E5-DCFFF157C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930" y="2912335"/>
            <a:ext cx="1131004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데모 영상</a:t>
            </a:r>
            <a:endParaRPr lang="en-US" altLang="ko-KR" sz="1600" b="1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실험 환경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실험 결과</a:t>
            </a:r>
            <a:endParaRPr lang="en-US" altLang="ko-KR" sz="1600" b="1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결과 분석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CA14926C-ADED-4B60-866D-57D8336BC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0860" y="2247207"/>
            <a:ext cx="2391091" cy="54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05.</a:t>
            </a:r>
            <a:r>
              <a:rPr kumimoji="0" lang="ko-KR" altLang="en-US" sz="20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결론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D569D5E3-3B42-43F7-983F-99EF78DE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5563" y="2912335"/>
            <a:ext cx="2391090" cy="70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결론</a:t>
            </a:r>
            <a:endParaRPr lang="en-US" altLang="ko-KR" sz="1600" b="1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향후방향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7CA9017-8F01-454D-B9BE-1701CC43D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3247" y="2931817"/>
            <a:ext cx="1723229" cy="18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Model</a:t>
            </a:r>
            <a:r>
              <a:rPr lang="ko-KR" altLang="en-US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선정</a:t>
            </a:r>
            <a:endParaRPr lang="en-US" altLang="ko-KR" sz="1600" b="1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공간 개폐 조사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마스크 착용 상태 </a:t>
            </a:r>
            <a:endParaRPr lang="en-US" altLang="ko-KR" sz="1600" b="1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군중 밀집도 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위험도 산출 방법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C689F602-F336-43FF-B41C-3476CD4C1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3"/>
    </mc:Choice>
    <mc:Fallback xmlns="">
      <p:transition spd="slow" advTm="13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1D7509F3-D004-49AA-81AA-0FD4B69FCBB9}"/>
              </a:ext>
            </a:extLst>
          </p:cNvPr>
          <p:cNvSpPr/>
          <p:nvPr/>
        </p:nvSpPr>
        <p:spPr>
          <a:xfrm>
            <a:off x="7846614" y="2660016"/>
            <a:ext cx="2204410" cy="2204410"/>
          </a:xfrm>
          <a:prstGeom prst="ellipse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E0A3C-2559-48C0-88EC-80D7127125BB}"/>
              </a:ext>
            </a:extLst>
          </p:cNvPr>
          <p:cNvSpPr/>
          <p:nvPr/>
        </p:nvSpPr>
        <p:spPr>
          <a:xfrm>
            <a:off x="1340292" y="134994"/>
            <a:ext cx="2246128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검증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실험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환경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583" y="2143680"/>
            <a:ext cx="6803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실제 열 감지 카메라와 비슷한 구도의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뉴스 영상 사용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국내 및 해외 영상을 이용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하여 예외 점검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밀접한 </a:t>
            </a: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다수의 인원 및 다양한 마스크 착용</a:t>
            </a: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757244" y="1169623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활용 영상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093" y="3439194"/>
            <a:ext cx="2427955" cy="2390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22" y="4214161"/>
            <a:ext cx="2940936" cy="16542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67465" y="1932227"/>
            <a:ext cx="134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◀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다양한 인종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66705" y="3121223"/>
            <a:ext cx="1421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▼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다양한 마스크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95475" y="3818147"/>
            <a:ext cx="1421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▼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다수의 인원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9A7396-66FB-4D5E-B3B5-B57B6AF1A585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25E0FF-3CBF-4E3A-9167-517E2AB9890C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AA505AD6-712C-4D21-97C4-FA14FF4C54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2363F7-CD68-44CC-9814-ECECEB8E7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53" y="1932227"/>
            <a:ext cx="2944000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3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3"/>
    </mc:Choice>
    <mc:Fallback xmlns="">
      <p:transition spd="slow" advTm="13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E0A3C-2559-48C0-88EC-80D7127125BB}"/>
              </a:ext>
            </a:extLst>
          </p:cNvPr>
          <p:cNvSpPr/>
          <p:nvPr/>
        </p:nvSpPr>
        <p:spPr>
          <a:xfrm>
            <a:off x="1340292" y="134994"/>
            <a:ext cx="2165978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검증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실험 결과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99" y="3812990"/>
            <a:ext cx="3716460" cy="20905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58" y="3812989"/>
            <a:ext cx="3716460" cy="20905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81" y="1101463"/>
            <a:ext cx="3716460" cy="20778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58" y="1095128"/>
            <a:ext cx="3716460" cy="20905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7323E9-0682-4650-BEB1-F47F8BA1DFDD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03F3C6-9B18-40D1-864D-F5E69F3743C6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0D053-FD62-43E5-A8D2-E5D0F571FA49}"/>
              </a:ext>
            </a:extLst>
          </p:cNvPr>
          <p:cNvSpPr txBox="1"/>
          <p:nvPr/>
        </p:nvSpPr>
        <p:spPr>
          <a:xfrm>
            <a:off x="3422389" y="3211939"/>
            <a:ext cx="13999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Safe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DB2901-AFE5-4CCA-9D3B-B66FFBB74F05}"/>
              </a:ext>
            </a:extLst>
          </p:cNvPr>
          <p:cNvSpPr txBox="1"/>
          <p:nvPr/>
        </p:nvSpPr>
        <p:spPr>
          <a:xfrm>
            <a:off x="7344604" y="3199612"/>
            <a:ext cx="157541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Medium Risk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D48665-D63F-4B2A-B652-9308019E0483}"/>
              </a:ext>
            </a:extLst>
          </p:cNvPr>
          <p:cNvSpPr txBox="1"/>
          <p:nvPr/>
        </p:nvSpPr>
        <p:spPr>
          <a:xfrm>
            <a:off x="3521969" y="5966535"/>
            <a:ext cx="12008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High Risk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81790-5D3F-4497-A516-4408E52288CC}"/>
              </a:ext>
            </a:extLst>
          </p:cNvPr>
          <p:cNvSpPr txBox="1"/>
          <p:nvPr/>
        </p:nvSpPr>
        <p:spPr>
          <a:xfrm>
            <a:off x="7285580" y="5966536"/>
            <a:ext cx="16934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Very High Risk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8FB49E9-C240-4A55-BF30-4FE69D8F33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2"/>
    </mc:Choice>
    <mc:Fallback>
      <p:transition spd="slow" advTm="11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E0A3C-2559-48C0-88EC-80D7127125BB}"/>
              </a:ext>
            </a:extLst>
          </p:cNvPr>
          <p:cNvSpPr/>
          <p:nvPr/>
        </p:nvSpPr>
        <p:spPr>
          <a:xfrm>
            <a:off x="1340292" y="134994"/>
            <a:ext cx="220605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검증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분석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244" y="2244614"/>
            <a:ext cx="6803762" cy="2898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처음 프로그램 실행 시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공간 개폐 파악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마스크 착용 상태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와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군중밀집도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를 지속적으로 감지함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위험도 점수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등급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과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파라미터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들을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화면에 표시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함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다양한 조건의 변화를 통한 예외처리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인종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마스크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밀접한 구역에서의 정확도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사람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마스크 인식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757244" y="1169623"/>
            <a:ext cx="726530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데모 영상 분석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21AE4-2149-40C8-AAC8-E4EBDAFF3C53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BE0EFE-CF4E-4B80-B98D-44546B42D5DD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2D939D4-0F21-4EDA-8741-35DE255F79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97" y="2454998"/>
            <a:ext cx="4404603" cy="24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6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88"/>
    </mc:Choice>
    <mc:Fallback xmlns="">
      <p:transition spd="slow" advTm="35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468378AD-DC33-4875-ABB4-9126C416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0161" y="2830702"/>
            <a:ext cx="1774525" cy="1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05.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40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결론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26F7876-D36C-46FF-BEDE-04A954A2D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9"/>
    </mc:Choice>
    <mc:Fallback xmlns="">
      <p:transition spd="slow" advTm="2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E0A3C-2559-48C0-88EC-80D7127125BB}"/>
              </a:ext>
            </a:extLst>
          </p:cNvPr>
          <p:cNvSpPr/>
          <p:nvPr/>
        </p:nvSpPr>
        <p:spPr>
          <a:xfrm>
            <a:off x="1340292" y="134994"/>
            <a:ext cx="72006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결론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4582" y="4863949"/>
            <a:ext cx="416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실시간 영상 활용가능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1166411" y="1966706"/>
            <a:ext cx="10794290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영상정보를 통해 해당 공간의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COVID-19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전파 위험도 평가 수행 제안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2D53FD-673E-4D94-8A0B-DCFF66169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24" y="3237930"/>
            <a:ext cx="1649183" cy="16260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D653D9-D8EE-4CE1-9A87-50847FDCAE8C}"/>
              </a:ext>
            </a:extLst>
          </p:cNvPr>
          <p:cNvSpPr txBox="1"/>
          <p:nvPr/>
        </p:nvSpPr>
        <p:spPr>
          <a:xfrm>
            <a:off x="7153154" y="4894727"/>
            <a:ext cx="3269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+mn-ea"/>
                <a:cs typeface="KoPubWorld돋움체 Bold" panose="00000800000000000000" pitchFamily="2" charset="-127"/>
              </a:rPr>
              <a:t>전파 위험도 제공 </a:t>
            </a:r>
            <a:endParaRPr lang="ko-KR" altLang="en-US" sz="24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643F6F-E61F-490A-8630-C8A4F7CDB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39" y="3376332"/>
            <a:ext cx="1443080" cy="14430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F17818-3C16-4D53-9922-3C200B577CB6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61BCB-5D34-439A-AE03-030BD41A5575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B9BCACC-3AEA-4A1F-B7B6-24A45C349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8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30"/>
    </mc:Choice>
    <mc:Fallback xmlns="">
      <p:transition spd="slow" advTm="16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865274" y="2167644"/>
            <a:ext cx="5872983" cy="2724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① 해당 공간에 머무른 사람의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시간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동선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추가 고려하여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전파 위험도 산출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② 오브젝트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트래킹을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활용하여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확진자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발생시 자동으로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밀접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접촉자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산정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98B924-D7D4-422C-A7D5-376663B6C2C2}"/>
              </a:ext>
            </a:extLst>
          </p:cNvPr>
          <p:cNvSpPr/>
          <p:nvPr/>
        </p:nvSpPr>
        <p:spPr>
          <a:xfrm>
            <a:off x="1340292" y="134994"/>
            <a:ext cx="240963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dobe Devanagari" panose="02040503050201020203" pitchFamily="18" charset="0"/>
              </a:rPr>
              <a:t>결론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dobe Devanagari" panose="02040503050201020203" pitchFamily="18" charset="0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dobe Devanagari" panose="02040503050201020203" pitchFamily="18" charset="0"/>
              </a:rPr>
              <a:t>향후 연구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dobe Devanagari" panose="02040503050201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27975-E5C2-4368-988D-CF40C3F79547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CA0D98-7566-4771-B169-90C57CB122A4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D9A4F1-2DCD-4A1B-B43B-3059BAA59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6"/>
          <a:stretch/>
        </p:blipFill>
        <p:spPr bwMode="auto">
          <a:xfrm>
            <a:off x="8033511" y="1345294"/>
            <a:ext cx="304732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008BE22-9BC2-481F-9BA9-D2F9704512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65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11"/>
    </mc:Choice>
    <mc:Fallback>
      <p:transition spd="slow" advTm="17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7CD857C-BF20-41DC-A174-8B8F1DBC4671}"/>
              </a:ext>
            </a:extLst>
          </p:cNvPr>
          <p:cNvGrpSpPr/>
          <p:nvPr/>
        </p:nvGrpSpPr>
        <p:grpSpPr>
          <a:xfrm>
            <a:off x="4268416" y="2690955"/>
            <a:ext cx="3655168" cy="1476087"/>
            <a:chOff x="4169569" y="2844845"/>
            <a:chExt cx="3655168" cy="14760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8E921F-2B6B-4C1E-AFE3-641659900C74}"/>
                </a:ext>
              </a:extLst>
            </p:cNvPr>
            <p:cNvSpPr txBox="1"/>
            <p:nvPr/>
          </p:nvSpPr>
          <p:spPr>
            <a:xfrm>
              <a:off x="4634181" y="2844845"/>
              <a:ext cx="2725939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defTabSz="457200" latinLnBrk="0">
                <a:defRPr sz="3600">
                  <a:solidFill>
                    <a:srgbClr val="3291D0"/>
                  </a:solidFill>
                  <a:effectLst>
                    <a:outerShdw dist="50800" dir="4800000" algn="t" rotWithShape="0">
                      <a:schemeClr val="accent5">
                        <a:alpha val="44000"/>
                      </a:schemeClr>
                    </a:outerShdw>
                  </a:effectLst>
                  <a:latin typeface="현대하모니 B" panose="02020603020101020101" pitchFamily="18" charset="-127"/>
                  <a:ea typeface="현대하모니 B" panose="02020603020101020101" pitchFamily="18" charset="-127"/>
                </a:defRPr>
              </a:lvl1pPr>
              <a:lvl2pPr defTabSz="457200" latinLnBrk="0">
                <a:defRPr/>
              </a:lvl2pPr>
              <a:lvl3pPr defTabSz="457200" latinLnBrk="0">
                <a:defRPr/>
              </a:lvl3pPr>
              <a:lvl4pPr defTabSz="457200" latinLnBrk="0">
                <a:defRPr/>
              </a:lvl4pPr>
              <a:lvl5pPr defTabSz="457200" latinLnBrk="0">
                <a:defRPr/>
              </a:lvl5pPr>
              <a:lvl6pPr defTabSz="457200" latinLnBrk="0">
                <a:defRPr/>
              </a:lvl6pPr>
              <a:lvl7pPr defTabSz="457200" latinLnBrk="0">
                <a:defRPr/>
              </a:lvl7pPr>
              <a:lvl8pPr defTabSz="457200" latinLnBrk="0">
                <a:defRPr/>
              </a:lvl8pPr>
              <a:lvl9pPr defTabSz="457200" latinLnBrk="0">
                <a:defRPr/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>
                    <a:outerShdw dist="50800" dir="4800000" algn="t" rotWithShape="0">
                      <a:srgbClr val="2CA5DE">
                        <a:alpha val="22000"/>
                      </a:srgbClr>
                    </a:outerShdw>
                  </a:effectLst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Team - </a:t>
              </a:r>
              <a:r>
                <a:rPr kumimoji="0" lang="ko-KR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>
                    <a:outerShdw dist="50800" dir="4800000" algn="t" rotWithShape="0">
                      <a:srgbClr val="2CA5DE">
                        <a:alpha val="22000"/>
                      </a:srgbClr>
                    </a:outerShdw>
                  </a:effectLst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최공이지</a:t>
              </a:r>
              <a:endPara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39D70E-B8BE-43C2-AC2D-72D191FC3BED}"/>
                </a:ext>
              </a:extLst>
            </p:cNvPr>
            <p:cNvSpPr txBox="1"/>
            <p:nvPr/>
          </p:nvSpPr>
          <p:spPr>
            <a:xfrm>
              <a:off x="4169569" y="3489935"/>
              <a:ext cx="36551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defTabSz="457200" latinLnBrk="0">
                <a:defRPr sz="3600">
                  <a:solidFill>
                    <a:srgbClr val="3291D0"/>
                  </a:solidFill>
                  <a:effectLst>
                    <a:outerShdw dist="50800" dir="4800000" algn="t" rotWithShape="0">
                      <a:schemeClr val="accent5">
                        <a:alpha val="44000"/>
                      </a:schemeClr>
                    </a:outerShdw>
                  </a:effectLst>
                  <a:latin typeface="현대하모니 B" panose="02020603020101020101" pitchFamily="18" charset="-127"/>
                  <a:ea typeface="현대하모니 B" panose="02020603020101020101" pitchFamily="18" charset="-127"/>
                </a:defRPr>
              </a:lvl1pPr>
              <a:lvl2pPr defTabSz="457200" latinLnBrk="0">
                <a:defRPr/>
              </a:lvl2pPr>
              <a:lvl3pPr defTabSz="457200" latinLnBrk="0">
                <a:defRPr/>
              </a:lvl3pPr>
              <a:lvl4pPr defTabSz="457200" latinLnBrk="0">
                <a:defRPr/>
              </a:lvl4pPr>
              <a:lvl5pPr defTabSz="457200" latinLnBrk="0">
                <a:defRPr/>
              </a:lvl5pPr>
              <a:lvl6pPr defTabSz="457200" latinLnBrk="0">
                <a:defRPr/>
              </a:lvl6pPr>
              <a:lvl7pPr defTabSz="457200" latinLnBrk="0">
                <a:defRPr/>
              </a:lvl7pPr>
              <a:lvl8pPr defTabSz="457200" latinLnBrk="0">
                <a:defRPr/>
              </a:lvl8pPr>
              <a:lvl9pPr defTabSz="457200" latinLnBrk="0">
                <a:defRPr/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>
                    <a:outerShdw dist="50800" dir="4800000" algn="t" rotWithShape="0">
                      <a:srgbClr val="0C5F95">
                        <a:alpha val="31000"/>
                      </a:srgbClr>
                    </a:outerShdw>
                  </a:effectLst>
                  <a:uLnTx/>
                  <a:uFillTx/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THANK YOU</a:t>
              </a:r>
              <a:endPara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6410AF-D435-4FF9-A852-4E1A8D55ADB8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C384359-8050-4D4B-9208-8A59F886E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8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1"/>
    </mc:Choice>
    <mc:Fallback xmlns="">
      <p:transition spd="slow" advTm="4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8378AD-DC33-4875-ABB4-9126C416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45" y="2890389"/>
            <a:ext cx="2866169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논문 소개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DE1165B-B955-4406-A720-3AB3190FE9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1"/>
    </mc:Choice>
    <mc:Fallback xmlns="">
      <p:transition spd="slow" advTm="2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326724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논문 소개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논문 팀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25E0-C3D2-49D2-9A88-ED9CAA5B81F1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6B1FF-5162-4DA6-BF7A-22D0098B06A7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5ABB83-F524-4774-A8F9-B33D1A2319DC}"/>
              </a:ext>
            </a:extLst>
          </p:cNvPr>
          <p:cNvSpPr txBox="1"/>
          <p:nvPr/>
        </p:nvSpPr>
        <p:spPr>
          <a:xfrm>
            <a:off x="4580875" y="1297361"/>
            <a:ext cx="303025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TEAM -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D2C7E76-4B29-46FB-BCBA-96139B9B1C1D}"/>
              </a:ext>
            </a:extLst>
          </p:cNvPr>
          <p:cNvSpPr txBox="1"/>
          <p:nvPr/>
        </p:nvSpPr>
        <p:spPr>
          <a:xfrm>
            <a:off x="499876" y="2756599"/>
            <a:ext cx="1800000" cy="400110"/>
          </a:xfrm>
          <a:prstGeom prst="rect">
            <a:avLst/>
          </a:prstGeom>
          <a:solidFill>
            <a:srgbClr val="0D639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관리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/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구성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0D639F">
                    <a:alpha val="700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D007E0-6779-437C-91A5-CF4618816691}"/>
              </a:ext>
            </a:extLst>
          </p:cNvPr>
          <p:cNvSpPr txBox="1"/>
          <p:nvPr/>
        </p:nvSpPr>
        <p:spPr>
          <a:xfrm>
            <a:off x="2997294" y="2756599"/>
            <a:ext cx="1800000" cy="400110"/>
          </a:xfrm>
          <a:prstGeom prst="rect">
            <a:avLst/>
          </a:prstGeom>
          <a:solidFill>
            <a:srgbClr val="0D639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분석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/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연구 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0D639F">
                    <a:alpha val="700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C2CCA5-88F0-4C06-9403-84EF093060D0}"/>
              </a:ext>
            </a:extLst>
          </p:cNvPr>
          <p:cNvSpPr txBox="1"/>
          <p:nvPr/>
        </p:nvSpPr>
        <p:spPr>
          <a:xfrm>
            <a:off x="5232077" y="2754754"/>
            <a:ext cx="1800000" cy="400110"/>
          </a:xfrm>
          <a:prstGeom prst="rect">
            <a:avLst/>
          </a:prstGeom>
          <a:solidFill>
            <a:srgbClr val="0D639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분석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/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연구 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0D639F">
                    <a:alpha val="700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왼쪽 중괄호 76">
            <a:extLst>
              <a:ext uri="{FF2B5EF4-FFF2-40B4-BE49-F238E27FC236}">
                <a16:creationId xmlns:a16="http://schemas.microsoft.com/office/drawing/2014/main" id="{2F015CF7-F40F-4BE5-A629-0FD4F5BE768F}"/>
              </a:ext>
            </a:extLst>
          </p:cNvPr>
          <p:cNvSpPr/>
          <p:nvPr/>
        </p:nvSpPr>
        <p:spPr>
          <a:xfrm rot="5400000">
            <a:off x="5849469" y="-2510048"/>
            <a:ext cx="618560" cy="9636914"/>
          </a:xfrm>
          <a:prstGeom prst="leftBrace">
            <a:avLst>
              <a:gd name="adj1" fmla="val 0"/>
              <a:gd name="adj2" fmla="val 50254"/>
            </a:avLst>
          </a:prstGeom>
          <a:ln w="31750" cap="rnd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3DFD0CF1-E0AA-4550-B662-479012CF4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76" y="3283945"/>
            <a:ext cx="1800000" cy="2313252"/>
          </a:xfrm>
          <a:prstGeom prst="rect">
            <a:avLst/>
          </a:prstGeom>
        </p:spPr>
      </p:pic>
      <p:pic>
        <p:nvPicPr>
          <p:cNvPr id="79" name="Picture 2">
            <a:extLst>
              <a:ext uri="{FF2B5EF4-FFF2-40B4-BE49-F238E27FC236}">
                <a16:creationId xmlns:a16="http://schemas.microsoft.com/office/drawing/2014/main" id="{66A7DB96-5445-423E-A26D-AAF86B18E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77" y="3240571"/>
            <a:ext cx="1800000" cy="2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9058CC57-8777-462A-AA7C-4909489E2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94" y="3263550"/>
            <a:ext cx="1800000" cy="231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ACB224B-6A3B-4E72-9AE8-763223130856}"/>
              </a:ext>
            </a:extLst>
          </p:cNvPr>
          <p:cNvSpPr txBox="1"/>
          <p:nvPr/>
        </p:nvSpPr>
        <p:spPr>
          <a:xfrm>
            <a:off x="422205" y="5660066"/>
            <a:ext cx="205497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컴퓨터공학과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15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공재호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DA28FBA-9DA1-4DB4-BE27-3888EECB2CCE}"/>
              </a:ext>
            </a:extLst>
          </p:cNvPr>
          <p:cNvSpPr txBox="1"/>
          <p:nvPr/>
        </p:nvSpPr>
        <p:spPr>
          <a:xfrm>
            <a:off x="2893844" y="5660066"/>
            <a:ext cx="200558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컴퓨터공학과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15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이민호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CCC3A2F-1767-46A4-841F-3EFC17D44E91}"/>
              </a:ext>
            </a:extLst>
          </p:cNvPr>
          <p:cNvSpPr txBox="1"/>
          <p:nvPr/>
        </p:nvSpPr>
        <p:spPr>
          <a:xfrm>
            <a:off x="5129213" y="5660066"/>
            <a:ext cx="2005585" cy="294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컴퓨터공학과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15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이승민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99FA40-9573-4B01-97FA-90C62A8150D3}"/>
              </a:ext>
            </a:extLst>
          </p:cNvPr>
          <p:cNvSpPr txBox="1"/>
          <p:nvPr/>
        </p:nvSpPr>
        <p:spPr>
          <a:xfrm>
            <a:off x="7498156" y="2754754"/>
            <a:ext cx="1800000" cy="400110"/>
          </a:xfrm>
          <a:prstGeom prst="rect">
            <a:avLst/>
          </a:prstGeom>
          <a:solidFill>
            <a:srgbClr val="0D639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설계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/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개발 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0D639F">
                    <a:alpha val="700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97D545-768D-4B5F-B8E6-A80C88C00E9D}"/>
              </a:ext>
            </a:extLst>
          </p:cNvPr>
          <p:cNvSpPr txBox="1"/>
          <p:nvPr/>
        </p:nvSpPr>
        <p:spPr>
          <a:xfrm>
            <a:off x="7395292" y="5660066"/>
            <a:ext cx="2005585" cy="294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컴퓨터공학과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15 </a:t>
            </a:r>
            <a:r>
              <a:rPr kumimoji="0" lang="ko-KR" alt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지호진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7E4FA18-53E5-4F08-B781-EDA10DDB02B8}"/>
              </a:ext>
            </a:extLst>
          </p:cNvPr>
          <p:cNvSpPr txBox="1"/>
          <p:nvPr/>
        </p:nvSpPr>
        <p:spPr>
          <a:xfrm>
            <a:off x="9764235" y="2754754"/>
            <a:ext cx="1800000" cy="400110"/>
          </a:xfrm>
          <a:prstGeom prst="rect">
            <a:avLst/>
          </a:prstGeom>
          <a:solidFill>
            <a:srgbClr val="0D639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설계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/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0D639F">
                      <a:alpha val="700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개발 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0D639F">
                    <a:alpha val="700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0473671-B7E4-4FDA-AB5A-64FC7E7E1195}"/>
              </a:ext>
            </a:extLst>
          </p:cNvPr>
          <p:cNvSpPr txBox="1"/>
          <p:nvPr/>
        </p:nvSpPr>
        <p:spPr>
          <a:xfrm>
            <a:off x="9661371" y="5660066"/>
            <a:ext cx="2005585" cy="294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컴퓨터공학과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13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최성원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7D3D71-6FB4-45D3-9E3C-0D5F30DEB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7779" y="3240571"/>
            <a:ext cx="1800000" cy="24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013F67-1017-4832-8CBC-A681C333C0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8084" y="3240571"/>
            <a:ext cx="1800000" cy="24040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5F65E1-40E3-4314-8584-107F61190B6E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2C5D731-E9E6-4C09-815F-B6B15CD23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98"/>
    </mc:Choice>
    <mc:Fallback xmlns="">
      <p:transition spd="slow" advTm="13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1204C43-ED3D-4F6C-AFFE-0EB235FE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20084-D797-4210-A47E-71E7B6344C6E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C84258-3345-471F-827B-043FC3667EFB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8790E5-C65C-414C-AC19-B890AF0814B4}"/>
              </a:ext>
            </a:extLst>
          </p:cNvPr>
          <p:cNvSpPr/>
          <p:nvPr/>
        </p:nvSpPr>
        <p:spPr>
          <a:xfrm>
            <a:off x="1340292" y="134994"/>
            <a:ext cx="306045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논문 소개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KoPubWorld돋움체 Bold" panose="00000800000000000000" pitchFamily="2" charset="-127"/>
              </a:rPr>
              <a:t>논문 배경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3271CE-9C00-43E1-AA2B-A587F3885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87" y="2057400"/>
            <a:ext cx="5934075" cy="2743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DC77DE-70B7-4065-9F80-8982B82428CD}"/>
              </a:ext>
            </a:extLst>
          </p:cNvPr>
          <p:cNvSpPr/>
          <p:nvPr/>
        </p:nvSpPr>
        <p:spPr>
          <a:xfrm>
            <a:off x="353287" y="2057400"/>
            <a:ext cx="5934074" cy="2743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290BD1-0CCB-4FA5-843B-2416F6FD86BA}"/>
              </a:ext>
            </a:extLst>
          </p:cNvPr>
          <p:cNvSpPr/>
          <p:nvPr/>
        </p:nvSpPr>
        <p:spPr>
          <a:xfrm>
            <a:off x="1598957" y="2135927"/>
            <a:ext cx="1909821" cy="40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5364D2-A496-4720-9C85-4684C4EDAB1B}"/>
              </a:ext>
            </a:extLst>
          </p:cNvPr>
          <p:cNvSpPr/>
          <p:nvPr/>
        </p:nvSpPr>
        <p:spPr>
          <a:xfrm>
            <a:off x="574576" y="2124910"/>
            <a:ext cx="1035397" cy="382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55985C-85F0-4569-8811-62BC5B97B21D}"/>
              </a:ext>
            </a:extLst>
          </p:cNvPr>
          <p:cNvSpPr/>
          <p:nvPr/>
        </p:nvSpPr>
        <p:spPr>
          <a:xfrm>
            <a:off x="1340292" y="4990787"/>
            <a:ext cx="3712313" cy="50137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국내 마스크 </a:t>
            </a:r>
            <a:r>
              <a:rPr lang="ko-KR" altLang="en-US" b="1" dirty="0">
                <a:solidFill>
                  <a:srgbClr val="FF0000"/>
                </a:solidFill>
              </a:rPr>
              <a:t>의무화</a:t>
            </a:r>
            <a:r>
              <a:rPr lang="ko-KR" altLang="en-US" b="1" dirty="0">
                <a:solidFill>
                  <a:schemeClr val="tx1"/>
                </a:solidFill>
              </a:rPr>
              <a:t> 실시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중앙방역대책본부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C50806-3626-4D76-B969-552FB008F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741" y="2509909"/>
            <a:ext cx="5209972" cy="229069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70E2B1-19CF-4CBE-8C1D-31FDC3B92A31}"/>
              </a:ext>
            </a:extLst>
          </p:cNvPr>
          <p:cNvSpPr/>
          <p:nvPr/>
        </p:nvSpPr>
        <p:spPr>
          <a:xfrm>
            <a:off x="7120019" y="1973377"/>
            <a:ext cx="4227415" cy="50137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감염경로구분에 따라 </a:t>
            </a:r>
            <a:r>
              <a:rPr lang="ko-KR" altLang="en-US" b="1" dirty="0">
                <a:solidFill>
                  <a:srgbClr val="FF0000"/>
                </a:solidFill>
              </a:rPr>
              <a:t>신규 </a:t>
            </a:r>
            <a:r>
              <a:rPr lang="ko-KR" altLang="en-US" b="1" dirty="0" err="1">
                <a:solidFill>
                  <a:srgbClr val="FF0000"/>
                </a:solidFill>
              </a:rPr>
              <a:t>확진자</a:t>
            </a:r>
            <a:r>
              <a:rPr lang="ko-KR" altLang="en-US" b="1" dirty="0">
                <a:solidFill>
                  <a:schemeClr val="tx1"/>
                </a:solidFill>
              </a:rPr>
              <a:t> 현황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FC8BDB-75F8-4A77-93C6-8AEB26905DB4}"/>
              </a:ext>
            </a:extLst>
          </p:cNvPr>
          <p:cNvSpPr/>
          <p:nvPr/>
        </p:nvSpPr>
        <p:spPr>
          <a:xfrm>
            <a:off x="6628741" y="2504530"/>
            <a:ext cx="5209972" cy="22906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3A44C5-FD61-40A8-ADC0-9D0B6A014FE0}"/>
              </a:ext>
            </a:extLst>
          </p:cNvPr>
          <p:cNvSpPr/>
          <p:nvPr/>
        </p:nvSpPr>
        <p:spPr>
          <a:xfrm>
            <a:off x="7403774" y="4914632"/>
            <a:ext cx="3712313" cy="50137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감염자수 </a:t>
            </a:r>
            <a:r>
              <a:rPr lang="ko-KR" altLang="en-US" b="1" dirty="0">
                <a:solidFill>
                  <a:srgbClr val="FF0000"/>
                </a:solidFill>
              </a:rPr>
              <a:t>지속화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0CBBF4-110B-4C15-90DB-000428C9ED75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D08CC9-E2AE-40AE-9650-3730511945E3}"/>
              </a:ext>
            </a:extLst>
          </p:cNvPr>
          <p:cNvCxnSpPr/>
          <p:nvPr/>
        </p:nvCxnSpPr>
        <p:spPr>
          <a:xfrm>
            <a:off x="757244" y="3646583"/>
            <a:ext cx="36435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C412875-C113-4C07-A62B-04EEDB00A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0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0"/>
    </mc:Choice>
    <mc:Fallback xmlns="">
      <p:transition spd="slow" advTm="1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1204C43-ED3D-4F6C-AFFE-0EB235FE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20084-D797-4210-A47E-71E7B6344C6E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C84258-3345-471F-827B-043FC3667EFB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8790E5-C65C-414C-AC19-B890AF0814B4}"/>
              </a:ext>
            </a:extLst>
          </p:cNvPr>
          <p:cNvSpPr/>
          <p:nvPr/>
        </p:nvSpPr>
        <p:spPr>
          <a:xfrm>
            <a:off x="1340292" y="134994"/>
            <a:ext cx="306045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논문 소개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KoPubWorld돋움체 Bold" panose="00000800000000000000" pitchFamily="2" charset="-127"/>
              </a:rPr>
              <a:t>논문 배경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55985C-85F0-4569-8811-62BC5B97B21D}"/>
              </a:ext>
            </a:extLst>
          </p:cNvPr>
          <p:cNvSpPr/>
          <p:nvPr/>
        </p:nvSpPr>
        <p:spPr>
          <a:xfrm>
            <a:off x="2859690" y="1108991"/>
            <a:ext cx="6472620" cy="50137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“</a:t>
            </a:r>
            <a:r>
              <a:rPr lang="ko-KR" altLang="en-US" b="1" dirty="0" err="1">
                <a:solidFill>
                  <a:schemeClr val="tx1"/>
                </a:solidFill>
              </a:rPr>
              <a:t>감염확진자</a:t>
            </a:r>
            <a:r>
              <a:rPr lang="ko-KR" altLang="en-US" b="1" dirty="0">
                <a:solidFill>
                  <a:schemeClr val="tx1"/>
                </a:solidFill>
              </a:rPr>
              <a:t> 이동경로</a:t>
            </a:r>
            <a:r>
              <a:rPr lang="en-US" altLang="ko-KR" b="1" dirty="0">
                <a:solidFill>
                  <a:schemeClr val="tx1"/>
                </a:solidFill>
              </a:rPr>
              <a:t>”</a:t>
            </a:r>
            <a:r>
              <a:rPr lang="ko-KR" altLang="en-US" b="1" dirty="0">
                <a:solidFill>
                  <a:schemeClr val="tx1"/>
                </a:solidFill>
              </a:rPr>
              <a:t>를 제외한 제공되는 </a:t>
            </a:r>
            <a:r>
              <a:rPr lang="ko-KR" altLang="en-US" b="1" dirty="0">
                <a:solidFill>
                  <a:srgbClr val="FF0000"/>
                </a:solidFill>
              </a:rPr>
              <a:t>서비스 존재 </a:t>
            </a:r>
            <a:r>
              <a:rPr lang="en-US" altLang="ko-KR" b="1" dirty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7E3FF4-455C-49CD-AE6E-C85FB989B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43" y="1627901"/>
            <a:ext cx="10636714" cy="381628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61B23-1494-4F53-8B99-5B05D6676313}"/>
              </a:ext>
            </a:extLst>
          </p:cNvPr>
          <p:cNvSpPr/>
          <p:nvPr/>
        </p:nvSpPr>
        <p:spPr>
          <a:xfrm>
            <a:off x="777643" y="1627900"/>
            <a:ext cx="10636714" cy="38162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FDEF2F-E710-43D9-9512-16371FF22D4C}"/>
              </a:ext>
            </a:extLst>
          </p:cNvPr>
          <p:cNvSpPr txBox="1"/>
          <p:nvPr/>
        </p:nvSpPr>
        <p:spPr>
          <a:xfrm>
            <a:off x="4659630" y="5748989"/>
            <a:ext cx="43624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b="1" dirty="0"/>
              <a:t>대책의 필요성 증가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C484AA-5389-4BC5-B5D2-B6C8889A0622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7F4BBBE-FB2E-4CA0-91B6-A85BA4C3C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9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5"/>
    </mc:Choice>
    <mc:Fallback xmlns="">
      <p:transition spd="slow" advTm="14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1204C43-ED3D-4F6C-AFFE-0EB235FE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20084-D797-4210-A47E-71E7B6344C6E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C84258-3345-471F-827B-043FC3667EFB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8790E5-C65C-414C-AC19-B890AF0814B4}"/>
              </a:ext>
            </a:extLst>
          </p:cNvPr>
          <p:cNvSpPr/>
          <p:nvPr/>
        </p:nvSpPr>
        <p:spPr>
          <a:xfrm>
            <a:off x="1340292" y="134994"/>
            <a:ext cx="306045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논문 소개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논문 소개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3B5982C-1093-4F5F-BE9C-907306BC6221}"/>
              </a:ext>
            </a:extLst>
          </p:cNvPr>
          <p:cNvGrpSpPr/>
          <p:nvPr/>
        </p:nvGrpSpPr>
        <p:grpSpPr>
          <a:xfrm>
            <a:off x="-1338934" y="1399483"/>
            <a:ext cx="6472620" cy="4439894"/>
            <a:chOff x="-100410" y="1871650"/>
            <a:chExt cx="6472620" cy="443989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A5ABC9A-B106-4C26-B98F-B1DF9DEFE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591" y="1871650"/>
              <a:ext cx="2762618" cy="387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830762-27C4-46A9-B7A3-C3C0CEF3BD54}"/>
                </a:ext>
              </a:extLst>
            </p:cNvPr>
            <p:cNvSpPr/>
            <p:nvPr/>
          </p:nvSpPr>
          <p:spPr>
            <a:xfrm>
              <a:off x="-100410" y="5810173"/>
              <a:ext cx="6472620" cy="50137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질병관리본부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755C6F-B9A5-405F-BB1D-5F745AD5FDBC}"/>
              </a:ext>
            </a:extLst>
          </p:cNvPr>
          <p:cNvSpPr/>
          <p:nvPr/>
        </p:nvSpPr>
        <p:spPr>
          <a:xfrm>
            <a:off x="516067" y="1412539"/>
            <a:ext cx="2762618" cy="38643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3AE87C-4355-4B59-8B44-E75755E53D10}"/>
              </a:ext>
            </a:extLst>
          </p:cNvPr>
          <p:cNvSpPr txBox="1"/>
          <p:nvPr/>
        </p:nvSpPr>
        <p:spPr>
          <a:xfrm>
            <a:off x="5174782" y="5392707"/>
            <a:ext cx="2333036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영상정보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64F68F-0043-49AB-829E-39AD65C7B7CF}"/>
              </a:ext>
            </a:extLst>
          </p:cNvPr>
          <p:cNvSpPr txBox="1"/>
          <p:nvPr/>
        </p:nvSpPr>
        <p:spPr>
          <a:xfrm>
            <a:off x="9353293" y="5392707"/>
            <a:ext cx="2333036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위험도 결과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EDB45A-83C5-43E5-B89A-3B539FE40D8A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오른쪽 화살표 19">
            <a:extLst>
              <a:ext uri="{FF2B5EF4-FFF2-40B4-BE49-F238E27FC236}">
                <a16:creationId xmlns:a16="http://schemas.microsoft.com/office/drawing/2014/main" id="{26A2A66D-6EA1-46E0-9848-CD8D0E1492EA}"/>
              </a:ext>
            </a:extLst>
          </p:cNvPr>
          <p:cNvSpPr/>
          <p:nvPr/>
        </p:nvSpPr>
        <p:spPr>
          <a:xfrm>
            <a:off x="3829152" y="3180239"/>
            <a:ext cx="1047135" cy="49752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27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오른쪽 화살표 20">
            <a:extLst>
              <a:ext uri="{FF2B5EF4-FFF2-40B4-BE49-F238E27FC236}">
                <a16:creationId xmlns:a16="http://schemas.microsoft.com/office/drawing/2014/main" id="{DA6FF5FA-3E5E-44D3-81E2-D3DF154053BD}"/>
              </a:ext>
            </a:extLst>
          </p:cNvPr>
          <p:cNvSpPr/>
          <p:nvPr/>
        </p:nvSpPr>
        <p:spPr>
          <a:xfrm>
            <a:off x="7657022" y="3150143"/>
            <a:ext cx="1047135" cy="49752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27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3B955A6-5349-4C4B-BF9B-616DCE5D5DB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01" y="2750281"/>
            <a:ext cx="1788976" cy="100629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6EAC23-D17F-4723-94C2-D5135AC2AE0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78" y="2868834"/>
            <a:ext cx="1788976" cy="100629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42571AF-E74C-44E3-8638-23DA8E20F64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55" y="2987387"/>
            <a:ext cx="1788976" cy="100629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969729A-B815-49E3-88C8-5D50D1687BC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32" y="3105940"/>
            <a:ext cx="1788976" cy="100629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2D9B5C2-8E8A-420A-ACEC-16889CDE364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09" y="3220133"/>
            <a:ext cx="1788976" cy="100629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788A234-3650-44B5-802D-D5608561B6B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886" y="3349103"/>
            <a:ext cx="1788976" cy="1006299"/>
          </a:xfrm>
          <a:prstGeom prst="rect">
            <a:avLst/>
          </a:prstGeom>
        </p:spPr>
      </p:pic>
      <p:pic>
        <p:nvPicPr>
          <p:cNvPr id="3" name="그림 2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DDD5485E-A86E-4AD4-9747-06498C7CA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317" y="2663656"/>
            <a:ext cx="2968845" cy="166997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513BAE6-4CFB-4079-A578-45087988D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91"/>
    </mc:Choice>
    <mc:Fallback xmlns="">
      <p:transition spd="slow" advTm="14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8378AD-DC33-4875-ABB4-9126C416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1500" y="2890391"/>
            <a:ext cx="2669000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관련연구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C47360F-01AB-4B48-A256-E7CEA4684D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6"/>
    </mc:Choice>
    <mc:Fallback xmlns="">
      <p:transition spd="slow" advTm="2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1204C43-ED3D-4F6C-AFFE-0EB235FE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BA5079-CC11-4F7E-BA27-FF3E5DAF7AB4}"/>
              </a:ext>
            </a:extLst>
          </p:cNvPr>
          <p:cNvSpPr/>
          <p:nvPr/>
        </p:nvSpPr>
        <p:spPr>
          <a:xfrm>
            <a:off x="1340292" y="134994"/>
            <a:ext cx="270138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관련연구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기존연구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3">
                <a:extLst>
                  <a:ext uri="{FF2B5EF4-FFF2-40B4-BE49-F238E27FC236}">
                    <a16:creationId xmlns:a16="http://schemas.microsoft.com/office/drawing/2014/main" id="{C5725C2C-B760-4852-B19C-706CAE697E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265" y="2184387"/>
                <a:ext cx="11136062" cy="3172149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marL="342900" marR="0" lvl="0" indent="-34290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F5597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ko-KR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확률이론을 기반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으로 한 </a:t>
                </a:r>
                <a:r>
                  <a:rPr kumimoji="0" lang="ko-KR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베르누이의 천연두 연구</a:t>
                </a:r>
                <a:endPara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KoPubWorld돋움체 Bold" panose="00000800000000000000" pitchFamily="2" charset="-127"/>
                </a:endParaRPr>
              </a:p>
              <a:p>
                <a:pPr marL="342900" marR="0" lvl="0" indent="-34290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F5597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감염 가능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,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감염자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, </a:t>
                </a:r>
                <a:r>
                  <a:rPr kumimoji="0" lang="ko-KR" alt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면역자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 엔티티의 확률적 변환을 토대로 모델링 하는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SIR</a:t>
                </a:r>
                <a:r>
                  <a:rPr kumimoji="0" lang="en-US" altLang="ko-KR" sz="20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[1]</a:t>
                </a:r>
              </a:p>
              <a:p>
                <a:pPr marL="342900" marR="0" lvl="0" indent="-34290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F5597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altLang="ko-KR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SIR</a:t>
                </a:r>
                <a:r>
                  <a:rPr kumimoji="0" lang="ko-KR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모델에 재감염자 추가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된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SIRS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모델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,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잠복기 감염자 추가된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SEIR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모델 등으로 다양화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KoPubWorld돋움체 Bold" panose="00000800000000000000" pitchFamily="2" charset="-127"/>
                </a:endParaRPr>
              </a:p>
              <a:p>
                <a:pPr marL="342900" marR="0" lvl="0" indent="-34290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F5597"/>
                  </a:buClr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엔티티간 변환이 이루어지는 확률 값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ko-KR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KoPubWorld돋움체 Bold" panose="00000800000000000000" pitchFamily="2" charset="-127"/>
                      </a:rPr>
                      <m:t>𝛽</m:t>
                    </m:r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KoPubWorld돋움체 Bold" panose="00000800000000000000" pitchFamily="2" charset="-127"/>
                      </a:rPr>
                      <m:t>,</m:t>
                    </m:r>
                    <m:r>
                      <a:rPr kumimoji="0" lang="ko-KR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KoPubWorld돋움체 Bold" panose="00000800000000000000" pitchFamily="2" charset="-127"/>
                      </a:rPr>
                      <m:t>𝛾</m:t>
                    </m:r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)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이 한번에 찾아지지 않고 질병의 전파 중 계속해서 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KoPubWorld돋움체 Bold" panose="00000800000000000000" pitchFamily="2" charset="-127"/>
                </a:endParaRPr>
              </a:p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F5597"/>
                  </a:buClr>
                  <a:buSzTx/>
                  <a:tabLst/>
                  <a:defRPr/>
                </a:pPr>
                <a:r>
                  <a:rPr kumimoji="0" lang="en-US" altLang="ko-KR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ea"/>
                    <a:ea typeface="+mn-ea"/>
                    <a:cs typeface="KoPubWorld돋움체 Bold" panose="00000800000000000000" pitchFamily="2" charset="-127"/>
                  </a:rPr>
                  <a:t>   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찾아가야 함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KoPubWorld돋움체 Bold" panose="00000800000000000000" pitchFamily="2" charset="-127"/>
                </a:endParaRPr>
              </a:p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F5597"/>
                  </a:buClr>
                  <a:buSzTx/>
                  <a:tabLst/>
                  <a:defRPr/>
                </a:pP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KoPubWorld돋움체 Bold" panose="00000800000000000000" pitchFamily="2" charset="-127"/>
                </a:endParaRPr>
              </a:p>
              <a:p>
                <a:pPr marR="0" lvl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F5597"/>
                  </a:buClr>
                  <a:buSzTx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전 지구적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, 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국가적인 큰 규모에서는 설명 가능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하지만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 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국소적인 장소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에서는 설명하기 힘든 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ea typeface="+mn-ea"/>
                    <a:cs typeface="KoPubWorld돋움체 Bold" panose="00000800000000000000" pitchFamily="2" charset="-127"/>
                  </a:rPr>
                  <a:t>한계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ea typeface="+mn-ea"/>
                  <a:cs typeface="KoPubWorld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29" name="Rectangle 3">
                <a:extLst>
                  <a:ext uri="{FF2B5EF4-FFF2-40B4-BE49-F238E27FC236}">
                    <a16:creationId xmlns:a16="http://schemas.microsoft.com/office/drawing/2014/main" id="{C5725C2C-B760-4852-B19C-706CAE697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265" y="2184387"/>
                <a:ext cx="11136062" cy="3172149"/>
              </a:xfrm>
              <a:prstGeom prst="rect">
                <a:avLst/>
              </a:prstGeom>
              <a:blipFill>
                <a:blip r:embed="rId6"/>
                <a:stretch>
                  <a:fillRect l="-1314" b="-4223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17">
            <a:extLst>
              <a:ext uri="{FF2B5EF4-FFF2-40B4-BE49-F238E27FC236}">
                <a16:creationId xmlns:a16="http://schemas.microsoft.com/office/drawing/2014/main" id="{750B3F51-6219-43DD-AB8F-961004E66874}"/>
              </a:ext>
            </a:extLst>
          </p:cNvPr>
          <p:cNvSpPr txBox="1"/>
          <p:nvPr/>
        </p:nvSpPr>
        <p:spPr>
          <a:xfrm>
            <a:off x="353287" y="1157468"/>
            <a:ext cx="10727543" cy="139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기존 위험도 산출 방법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수학적 모델링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751CB-0709-43F1-811B-8381A2CFC87A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B190AE-7FBE-436C-A98B-B58559CF08EA}"/>
              </a:ext>
            </a:extLst>
          </p:cNvPr>
          <p:cNvSpPr txBox="1"/>
          <p:nvPr/>
        </p:nvSpPr>
        <p:spPr>
          <a:xfrm>
            <a:off x="0" y="6227058"/>
            <a:ext cx="82205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[1] Matt J. Keeling,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Pejman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Rohani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 ”Modeling Infectious Diseases in Humans and Animals.”, Princeton University Press, 2008.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77E9A-33A0-4598-A992-38D8BFABA814}"/>
              </a:ext>
            </a:extLst>
          </p:cNvPr>
          <p:cNvSpPr txBox="1"/>
          <p:nvPr/>
        </p:nvSpPr>
        <p:spPr>
          <a:xfrm>
            <a:off x="10155728" y="214088"/>
            <a:ext cx="192071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TEAM-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>
                  <a:outerShdw dist="50800" dir="4800000" algn="t" rotWithShape="0">
                    <a:srgbClr val="2CA5DE">
                      <a:alpha val="22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최공이지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>
                <a:outerShdw dist="50800" dir="4800000" algn="t" rotWithShape="0">
                  <a:srgbClr val="2CA5DE">
                    <a:alpha val="22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1C00B1-3EED-4E3C-9DBF-ACD6221220F8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KSC2020 </a:t>
            </a:r>
            <a:r>
              <a:rPr lang="ko-KR" altLang="en-US" sz="1100" b="1" dirty="0" err="1">
                <a:solidFill>
                  <a:srgbClr val="E7E6E6">
                    <a:lumMod val="7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학부생논문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F33BAB-6B8F-4CE5-B630-F9D0A5B0120F}"/>
              </a:ext>
            </a:extLst>
          </p:cNvPr>
          <p:cNvSpPr/>
          <p:nvPr/>
        </p:nvSpPr>
        <p:spPr>
          <a:xfrm>
            <a:off x="550843" y="4847422"/>
            <a:ext cx="11082969" cy="6499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5AC3C069-3219-4672-98F5-DD3CB9A5A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1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23"/>
    </mc:Choice>
    <mc:Fallback xmlns="">
      <p:transition spd="slow" advTm="15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6142</TotalTime>
  <Words>1923</Words>
  <Application>Microsoft Office PowerPoint</Application>
  <PresentationFormat>와이드스크린</PresentationFormat>
  <Paragraphs>339</Paragraphs>
  <Slides>26</Slides>
  <Notes>16</Notes>
  <HiddenSlides>0</HiddenSlides>
  <MMClips>27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IBM Plex Sans</vt:lpstr>
      <vt:lpstr>맑은 고딕</vt:lpstr>
      <vt:lpstr>Wingdings</vt:lpstr>
      <vt:lpstr>Arial Unicode MS</vt:lpstr>
      <vt:lpstr>Cambria Math</vt:lpstr>
      <vt:lpstr>KoPubWorld돋움체 Bold</vt:lpstr>
      <vt:lpstr>Arial</vt:lpstr>
      <vt:lpstr>Whitney</vt:lpstr>
      <vt:lpstr>KoPub돋움체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eunzy choi</dc:creator>
  <cp:lastModifiedBy>2015104147@office.khu.ac.kr</cp:lastModifiedBy>
  <cp:revision>1062</cp:revision>
  <dcterms:created xsi:type="dcterms:W3CDTF">2019-09-07T08:09:39Z</dcterms:created>
  <dcterms:modified xsi:type="dcterms:W3CDTF">2020-12-05T11:47:16Z</dcterms:modified>
</cp:coreProperties>
</file>